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65" r:id="rId2"/>
    <p:sldId id="1516" r:id="rId3"/>
    <p:sldId id="1524" r:id="rId4"/>
    <p:sldId id="1572" r:id="rId5"/>
    <p:sldId id="1558" r:id="rId6"/>
    <p:sldId id="1551" r:id="rId7"/>
    <p:sldId id="1550" r:id="rId8"/>
    <p:sldId id="1563" r:id="rId9"/>
    <p:sldId id="1528" r:id="rId10"/>
    <p:sldId id="1534" r:id="rId11"/>
    <p:sldId id="1535" r:id="rId12"/>
    <p:sldId id="1529" r:id="rId13"/>
    <p:sldId id="1537" r:id="rId14"/>
    <p:sldId id="1544" r:id="rId15"/>
    <p:sldId id="1545" r:id="rId16"/>
    <p:sldId id="1538" r:id="rId17"/>
    <p:sldId id="1539" r:id="rId18"/>
    <p:sldId id="1540" r:id="rId19"/>
    <p:sldId id="1542" r:id="rId20"/>
    <p:sldId id="1541" r:id="rId21"/>
    <p:sldId id="1527" r:id="rId22"/>
    <p:sldId id="1531" r:id="rId23"/>
    <p:sldId id="1530" r:id="rId24"/>
    <p:sldId id="1456" r:id="rId25"/>
    <p:sldId id="1526" r:id="rId26"/>
    <p:sldId id="1514" r:id="rId27"/>
    <p:sldId id="1458" r:id="rId28"/>
    <p:sldId id="1557" r:id="rId29"/>
    <p:sldId id="1554" r:id="rId30"/>
    <p:sldId id="1556" r:id="rId31"/>
    <p:sldId id="1559" r:id="rId32"/>
    <p:sldId id="1517" r:id="rId33"/>
    <p:sldId id="1560" r:id="rId34"/>
    <p:sldId id="1561" r:id="rId35"/>
    <p:sldId id="1481" r:id="rId36"/>
    <p:sldId id="1552" r:id="rId37"/>
    <p:sldId id="1585" r:id="rId38"/>
    <p:sldId id="1562" r:id="rId39"/>
    <p:sldId id="1567" r:id="rId40"/>
    <p:sldId id="1566" r:id="rId41"/>
    <p:sldId id="1568" r:id="rId42"/>
    <p:sldId id="1565" r:id="rId43"/>
    <p:sldId id="1570" r:id="rId44"/>
    <p:sldId id="1564" r:id="rId45"/>
    <p:sldId id="1575" r:id="rId46"/>
    <p:sldId id="1573" r:id="rId47"/>
    <p:sldId id="1574" r:id="rId48"/>
    <p:sldId id="1571" r:id="rId49"/>
    <p:sldId id="1578" r:id="rId50"/>
    <p:sldId id="1482" r:id="rId51"/>
    <p:sldId id="1577" r:id="rId52"/>
    <p:sldId id="1580" r:id="rId53"/>
    <p:sldId id="1579" r:id="rId54"/>
    <p:sldId id="1581" r:id="rId55"/>
    <p:sldId id="1582" r:id="rId56"/>
    <p:sldId id="1583" r:id="rId57"/>
    <p:sldId id="1584" r:id="rId58"/>
    <p:sldId id="1576" r:id="rId59"/>
    <p:sldId id="1512" r:id="rId60"/>
    <p:sldId id="1486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382"/>
    <p:restoredTop sz="95888"/>
  </p:normalViewPr>
  <p:slideViewPr>
    <p:cSldViewPr snapToGrid="0" snapToObjects="1">
      <p:cViewPr varScale="1">
        <p:scale>
          <a:sx n="205" d="100"/>
          <a:sy n="205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4BCF-ED5A-87C8-7A93-3540BDEC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91E6C-8F24-03D0-B11A-494F54EC9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3BF9F-9B9D-0A95-AFAA-DB34AC39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6F512-9F54-7350-ACD5-4581AB890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0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FF6D-25BC-C108-E04A-CF540EB8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AC615-84C5-12C0-9259-DE75812DE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AB3EC-ACBF-C6AE-47AF-A95C02CFB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24E3-A004-3B2D-5C0F-0A8D0E248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37A9-D6F1-926E-DFEF-8500706D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93C67-CF05-1A55-683B-DED441B73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AD6B3-6ED6-A330-5233-319DDCF4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24BD-EA7B-B942-2250-28E6AC79E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7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0FC97-16FC-94FF-5F96-ECB25FA29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49BC0-0680-6556-1017-DF5D43A4C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D835B-588B-3AF9-3A13-05E577FEC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BEAE-B444-0A0D-443B-0F4FECA33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C98C-ADEE-614C-D2C4-5E2FD891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61F48-8EF7-6512-1AE7-9C39C8083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3F5D9-10DC-4B94-924A-794728065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FA202-5649-8791-C3A3-62525EEE0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01CD-4038-5B26-042E-EB50DD176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4781E-496B-D783-5747-EBE4DC431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429B2-6CD6-E533-0959-121363E6A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7BA2-E226-7E74-525C-9BCF9BFF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E3EE-3979-13CC-C1DE-751E562C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675C3-7A28-5B6C-7CB0-C641AA9AD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2E650-7025-B2F2-5028-D46ADE645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0D89-E5B0-E5F6-17DD-9B1CBB4CA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5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0021-D9D4-864A-F02F-69A7FFEB4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59904-9015-F6ED-C9CF-83341D0B9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F1284-33F2-D08A-B6BC-C76E71CAC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806B8-CDC8-6D96-A021-077832E2E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49A6-C2AF-99CE-0048-541CBFE5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F1BA9-F735-8FE3-5209-E0CD40875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46AB4-749C-E2B0-053B-E39A065E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47CE-48F5-8C7D-3F7F-8AF5DBD36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17DA0-9CD7-4467-288A-1F1E9C3E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9CCDB-AC0C-FD7B-197A-96E2040A5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1B66A-9448-9CFE-A155-FB244B0D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61A0-A393-70CC-BD40-BE1627AB9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0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DDDA-5453-EADB-020D-AA597C9C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0D767-DB13-5C21-073A-1C293245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77B28-017E-DB1B-674B-75157100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ECC52-3C38-65C4-AB21-2B17F4ADE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3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26019-F627-D7AE-C826-8D30CB7B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F8CCB-E887-DB49-BF59-C61CA356D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7BFDA0-79E1-1B4E-FDE7-430FC4DC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96C7E-B63A-0000-019D-489C80A6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8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30F4-EB7E-AECF-3C8C-7D21F09F4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E02A4-8CB4-71A4-FAEB-A8CF62021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25189-CD0C-FBAF-1F29-ED1D09266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599B-0DD1-C7C9-A34E-F2269EB27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46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F8FC6-6115-71C9-B33F-D980E634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84F07A-7DDB-53A6-51FC-FCD83E39B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65851-8F26-0313-F241-C64BDA9B4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2B4F-E143-7C0B-86D3-BAFF5BBAE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97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384-B53B-51AC-136F-323B22E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08A9A-165C-962A-03F3-4E7F177A6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55-E5E6-88B2-04D7-F68F4140C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1E25-615F-7D93-5DB7-D82A88F76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66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393E-DDC7-59B1-5440-FCC23938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72C77-633E-BE89-DD30-6EC38E3D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668D5-0183-46AD-CA57-B090F8565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467E-7B54-2300-3EF0-E3A92DB5F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C74C-1BC0-E55A-4E27-41914C419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30960-0238-5366-EA08-A38DD4671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C1B85-15E6-461D-79C5-F797B96BE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39-7316-2C4B-C736-A7D8F430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3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5A10A-9EEF-D7D9-9C75-58FD8143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EAC18-8BD1-2E91-6793-19F58AF31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AD548-B2C3-C59A-405C-CC5D3FBC5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4495-1D08-CC55-F577-884FD4D98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1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F146-33C7-FBF7-42CF-7EDDE040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7E332-8C95-3FEB-28A1-6EE12DA5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F61D-1BC2-6733-155F-E9BF69C3C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35DC-4D2B-E590-6715-57C367229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3E8C-BC47-0993-6AD2-4E55A29A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C2033-B02D-444F-C8C8-B2BAED05B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5D6BE-ED67-46D2-47BA-C6595FA1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4CBF-1592-6A97-E72A-16F23FDE2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64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10AF4-F205-D6B4-6157-9D9CF152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506B0-E5ED-B898-8606-473959808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85FFCD-E34E-53DC-568C-B6A2F45A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F5CA8-3C23-187C-FE7C-1EA03DCA9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6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1528A-38EB-39B2-2634-EAD1C668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9A0F7-3596-160E-A81E-1ECDE80F1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78A66-4291-2184-4699-2B791882C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96C1-6D5D-4E73-54D9-75A91B921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0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AE723-CEC3-4330-1C7E-91320C57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89E2E-05DB-4986-1571-25C642BF9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F99B8-AF17-2DA3-EC61-DF876369A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71B0A-2251-06D2-70E5-8DDA41AE3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6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0C3BE-7B15-936D-D63C-F7144F2A1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56260-B213-4E00-0A2F-AFEA8F0F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3BA6C-6F98-4A9F-960B-CE3431AD7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FB938-BFE7-2FA5-F7A7-B1E9E3A24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66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6533-46EA-B37E-3E77-3A241C64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DD520-F518-766E-60EC-96392D9A8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89812-6ACD-8D1C-E935-7E5B809B7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E6DEC-E34C-B6F2-8FF2-093497625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10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D9632-9DEB-C8CD-FCDD-8831C1C4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953CC-9203-C2B1-01AA-A54AC8EB0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3A6E8-8B87-6C2A-EA73-6DAE1D433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5599-4782-CFA3-E345-48CFC3DE1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5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174E1-DE47-2146-755E-C88D408B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B7B85-B8FE-13BE-9F86-C4C2463AE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FBF79-4A41-8173-D174-101214B92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4F8F-827A-1C92-4D0C-4FC9EBF6F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39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10AB3-5A77-62FA-261D-A8625DB0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D495-4704-473E-4536-59B855C65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CD8C6-C101-89DB-BA80-533FFCB5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16D0-20BB-670A-02DF-94A09AE0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1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B0813-54E4-3324-9495-7701F961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2B25F-64BE-6273-0C66-E24CB1221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522C5-174A-CB5F-1A8C-CB3DB2175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D0827-5939-32D6-5312-9D588EBE0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5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F849-9C3E-A36A-AFFB-89F58E13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B2648E-44AE-0A47-0BD8-8E05226D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95F21F-A9A6-FEAB-F345-8838748CE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4AD57-0AD7-AFCC-9CE7-CE6D8EEB1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04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3B92D-E47C-7EB4-1555-B5B9EE4F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E1817-ACEB-6B36-06B5-72FAC3DB6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26A72-256B-E08D-288D-17DC96825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5E8E2-67CB-B72A-3E19-18E2B9339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5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A748-34F7-C870-824E-E917EAEA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C0BE9-B23C-87A6-0E3C-19C8B0DFE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59BBF-9BE8-BABC-E28A-CC62822BC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623DF-6213-7632-9978-F58782260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CC925-AE97-DEA7-4D91-537003AE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7EFE0-A2EB-CBED-2E62-CE773009F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D48E2-5490-C2CB-7464-DEB6678AA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273D0-1D24-98F2-99B2-E74B37829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3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CCDF4-A64E-7EB5-F381-601D1D78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3C5BE-C9B3-64A7-C2E6-E2CC056115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CAA37-93DC-ED1E-3E01-D720C2B6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F23F3-1172-C051-475F-B9304A04C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89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1B03-0DB5-FAA7-1FE9-50604FD8E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D23D8-B6FD-4016-36B0-A785F4DEF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A9A9C-49EC-6106-BC39-E6FE039D0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763E-5043-639D-F821-B4FC96C0C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8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B962B-334F-D84A-27FE-DACD5FA7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87A25-7831-225C-F90B-582CC650F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72423-E96C-493D-03EE-914D25AF9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06E59-9756-6978-B06F-B0D12AA307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4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201E3-82D8-D3CD-F60E-6761B5D1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3D01A-0B57-EB31-3AE6-082ECD1FD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E41EC-6A13-2AF4-5967-D6CF94DA2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B5229-1B7A-C7AA-6617-55DFAC18D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96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5E18-1D29-A1CC-2B1F-6AB44624A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3580B-3174-9A0A-6166-65A10EAD2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803FB-E258-807E-1F49-B1E14C681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AF681-4C7B-F43C-8024-1CEEABBB7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5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BF520-CA6A-1426-A11B-5C87D6AF7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199AF-5777-B8A0-B472-51C07A725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8BE016-19AF-D8CC-0BFA-8455DF63B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22543-EC31-A78F-8CB1-9D7D43809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80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D75F-153E-16C4-8ABD-AF8E503B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83381-82CC-003E-89D6-3E26A6973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940E7-D914-770D-6AED-3289ED1AC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57F3B-7961-593F-26F4-54CC7C3C7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00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606D-EDF2-27D4-0FED-3200E68CA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DB4A-2845-0095-F6AA-0D73B9B36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41FE5-9F60-D162-CA46-2AE3A04A3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0A1E9-E289-7BC2-7203-3ABF36313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35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103B-DAB7-1390-C826-D3FE4D5F7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344D2-F3B0-A881-C3AD-C0613558D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362BA-02A4-BF14-E178-389EDCAF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269C-5E02-7851-986E-5D2086E19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84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2626-62BD-4571-8FE4-8E150A92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5F7CC-A4ED-9724-335E-7FDCC7780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4DB8-7356-9832-8303-BDB69E090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E5B9-6482-8F0A-44EC-6086D3BD5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403E-A2C6-47D3-BF80-C3C14BFB5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1B7A9-8FD2-A6A1-88A2-6EF3D4894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C5B36-5156-D4A2-A5B2-999256052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250C-4E28-8FC1-B04B-F9F688C6A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68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F57B-E51D-3021-1A7F-9DF1FAAB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FBF9C-CBF8-CED3-D5BF-2866252BB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8EE9-E71F-835A-E86C-465B8240B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02147-636F-2882-3442-BA105A889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09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CC40-4FEE-67FC-1233-B6690143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71283-7F9D-419B-9C09-C869A4043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1C5DA-E30A-9DDB-C0BE-8313874E8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DA8C8-8CB7-8AFF-4D8F-54C0CBED4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75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2CB6-0DAE-4AAE-48EE-350B0239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251C2-CF81-4B40-B148-BDD3095E3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7AC14-84AC-CBCD-06E5-566B43D0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11DC9-DB30-646B-5D49-74918B84E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1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05B5-D794-DFF4-E657-987894DF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4E0B9-8E27-79EB-89E6-E8A7B9953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CF0F3-1AA9-BC5A-0322-D6B1C9089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0871A-1762-F752-83A2-A637CE584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6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398A-564D-C333-3F5F-C63FBBC8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C060C-ED9E-5FCB-C1B8-340E091D6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D1549-E1A9-55BD-157A-23B88923A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00E1-6A19-AD33-86E7-3C5D7944D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48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1A27-6823-CAB8-3839-A543B6A8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78F30-E0FD-B7FD-82D7-E8947E8EC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599D9-03EE-C3BB-6CD8-21EC6311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8BA-86CA-CEE4-D822-9E43FD0CA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34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9EBD-805B-D455-B920-36CF67A0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09EFB-5D43-4D48-33F9-800DDC933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039B5-F894-AC3F-262E-D84F35ED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26068-98EC-7343-AD78-A5490929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655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6CCA-3636-34E6-8E6F-B1FF9ABC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F57A8-3E7E-A7CE-B0B7-979F1C253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59C34-1076-71E8-D8B7-9E342B87E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4D8FB-3A4E-1258-7DC8-1030D9F25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485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DCEF-3990-50A6-4D16-9886F712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9A89C-FAE0-CD3E-6EF5-4EE478153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BE849-EB65-6698-695C-2E835B5E3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CFAE6-CAF9-ECE5-C350-8F44BD2A6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62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FF6A-991A-191B-E4F9-0267E302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9F738-E61B-27F8-1944-5A89A0BA0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62BD0-21BB-5422-3428-E9EA54132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D6AD-DD1E-586C-B4D9-6C1EE31EB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5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B15C-A6AD-8169-6DFA-7B3EF82D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8A426-12DB-3193-A57B-CFA082421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ACDBB-5C73-DF63-565B-0A503B950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9AE5-24EA-5FE5-7567-3DA9366EA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31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D26F-4E86-AA71-E158-6CDA4B67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999EE-8A5A-5078-CE21-C6D5AC8D4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7A94C-8DF2-EDF6-A406-3405C6E5D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72916-0FA2-7CEF-D6DF-21A861243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E0908-075E-9ECC-7F9B-F2625BE7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8222C-C33E-D737-14E5-564B6F0D5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85008-B530-DEFA-4F74-3E4F3BB64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8CB5B-22D2-77F0-1D80-6477BDD92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4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41508-7618-87BE-0B7A-4036CF59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2A9EE-10D3-AB23-1EB8-81B378AE47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422AB-A649-9D24-8726-4A9D30D90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6EEFD-24CC-7957-3B91-F44B37D0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29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9C16-C5DB-DA2B-6609-E61CEEB2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8E12A-E6A1-9052-39F5-797FFA5CF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E56A4-7C3B-D58C-F979-6849C3B41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864A-04E2-79A8-9A22-F1F85454F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ACCESS.2020.30082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ai-machine-learning/an-in-depth-look-at-googles-first-tensor-processing-unit-tp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no-free-lunch-theor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eeexplore.ieee.org/document/585893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95970.319612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pu/docs/system-architecture-tpu-v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pu/docs/system-architecture-tpu-v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pu/docs/system-architecture-tpu-v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pu/docs/system-architecture-tpu-v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earn/llm-course/en/chapter1/4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hyperlink" Target="https://www.datacamp.com/tutorial/how-transformers-wor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706.037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review.net/forum?id=WfaQrKCr4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s.nvidia.com/blog/what-is-a-transformer-model/" TargetMode="External"/><Relationship Id="rId4" Type="http://schemas.openxmlformats.org/officeDocument/2006/relationships/hyperlink" Target="https://arxiv.org/pdf/1706.0376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how-transformers-wor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336-021-09823-9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chnologies/blackwell-architectur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chnologies/blackwell-architectur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chnologies/blackwell-architectur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abstract/document/10962199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4-47811-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s://ieeexplore.ieee.org/abstract/document/1096219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opsys.com/blogs/chip-design/arc-vpx6-digital-signal-processor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easy-introduction-cuda-c-and-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TPU + CNN/DNN + Transformers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A89F-890A-50D6-E25C-43134952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0C97AFA-B872-93F0-676B-8A449806098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22A6E-CAD9-1223-4F8C-54AC2E8BE61E}"/>
              </a:ext>
            </a:extLst>
          </p:cNvPr>
          <p:cNvSpPr txBox="1"/>
          <p:nvPr/>
        </p:nvSpPr>
        <p:spPr>
          <a:xfrm>
            <a:off x="491276" y="1140761"/>
            <a:ext cx="4949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You can process multiple training examples simultaneously. Since each example is processed independently through the forward pass, you can distribute batches across different computing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 network itself can be partitioned, with different parts of the model assigned to different processors. This works particularly well for very large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Layer-wise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Within each layer, the computations can be parallelized since neurons in the same layer operate independently.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45E95-D08E-549A-D19B-A56F490F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16" y="1124821"/>
            <a:ext cx="2684943" cy="1951059"/>
          </a:xfrm>
          <a:prstGeom prst="rect">
            <a:avLst/>
          </a:prstGeom>
        </p:spPr>
      </p:pic>
      <p:pic>
        <p:nvPicPr>
          <p:cNvPr id="8" name="Picture 7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DE8C6F48-CF38-E25A-DAF2-09A1FBE426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07"/>
          <a:stretch/>
        </p:blipFill>
        <p:spPr>
          <a:xfrm>
            <a:off x="5883965" y="3198036"/>
            <a:ext cx="2359833" cy="10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F1AF-3E4A-0537-C0EF-AAFB8EFB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118EF6-19AA-FC9B-3374-B13CC1A75FE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8E99C-4A83-9A49-D35D-111CCF16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36" y="1124821"/>
            <a:ext cx="2684943" cy="1951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C1EF8-962D-DA67-B14B-4B08211A2578}"/>
              </a:ext>
            </a:extLst>
          </p:cNvPr>
          <p:cNvSpPr txBox="1"/>
          <p:nvPr/>
        </p:nvSpPr>
        <p:spPr>
          <a:xfrm>
            <a:off x="525353" y="1197556"/>
            <a:ext cx="4773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Matrix multiplications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 core operation in MLPs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+ b) is highly parallelizable. Each output neuron's computation is independent.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These are applied element-wise and can be computed in parallel across all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During training, gradient computations can be parallelized both within and across layers.</a:t>
            </a:r>
          </a:p>
        </p:txBody>
      </p:sp>
      <p:pic>
        <p:nvPicPr>
          <p:cNvPr id="6" name="Picture 5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BA07162E-0D3C-F6CB-E659-8BE592C6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07"/>
          <a:stretch/>
        </p:blipFill>
        <p:spPr>
          <a:xfrm>
            <a:off x="5878285" y="3198036"/>
            <a:ext cx="2359833" cy="10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D9B9-DC2F-8CC6-4576-48DDB452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CC9C6F7-1648-4DF8-29D6-6E8776A2E2E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(1)</a:t>
            </a:r>
          </a:p>
        </p:txBody>
      </p:sp>
      <p:pic>
        <p:nvPicPr>
          <p:cNvPr id="5" name="Picture 4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AD75FE16-0831-0CCF-A4B5-CE0CDA5A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572" r="52654"/>
          <a:stretch/>
        </p:blipFill>
        <p:spPr>
          <a:xfrm>
            <a:off x="6179635" y="1510759"/>
            <a:ext cx="2065804" cy="689071"/>
          </a:xfrm>
          <a:prstGeom prst="rect">
            <a:avLst/>
          </a:prstGeom>
        </p:spPr>
      </p:pic>
      <p:pic>
        <p:nvPicPr>
          <p:cNvPr id="7" name="Picture 6" descr="A computer code with red text&#10;&#10;AI-generated content may be incorrect.">
            <a:extLst>
              <a:ext uri="{FF2B5EF4-FFF2-40B4-BE49-F238E27FC236}">
                <a16:creationId xmlns:a16="http://schemas.microsoft.com/office/drawing/2014/main" id="{87FB0467-6406-CC45-2666-7CF375C2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71" y="1560519"/>
            <a:ext cx="4694256" cy="1808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57161-A0F7-C634-BF65-61C5EAEC8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929" y="2628143"/>
            <a:ext cx="1792914" cy="13028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B0FF44-887B-210A-7CDB-5F381EA751ED}"/>
              </a:ext>
            </a:extLst>
          </p:cNvPr>
          <p:cNvSpPr/>
          <p:nvPr/>
        </p:nvSpPr>
        <p:spPr>
          <a:xfrm>
            <a:off x="6001129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AEE5C-C0A2-2D27-6E79-043C0250BF18}"/>
              </a:ext>
            </a:extLst>
          </p:cNvPr>
          <p:cNvSpPr/>
          <p:nvPr/>
        </p:nvSpPr>
        <p:spPr>
          <a:xfrm>
            <a:off x="6179635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AD437-D351-8573-E1A1-943A38067552}"/>
              </a:ext>
            </a:extLst>
          </p:cNvPr>
          <p:cNvSpPr/>
          <p:nvPr/>
        </p:nvSpPr>
        <p:spPr>
          <a:xfrm>
            <a:off x="6674423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A306C-9224-3C50-DAA0-D0D96272223E}"/>
              </a:ext>
            </a:extLst>
          </p:cNvPr>
          <p:cNvSpPr txBox="1"/>
          <p:nvPr/>
        </p:nvSpPr>
        <p:spPr>
          <a:xfrm>
            <a:off x="6324452" y="318623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620F5-7633-FD93-11B7-A688A6A9BB65}"/>
              </a:ext>
            </a:extLst>
          </p:cNvPr>
          <p:cNvSpPr txBox="1"/>
          <p:nvPr/>
        </p:nvSpPr>
        <p:spPr>
          <a:xfrm>
            <a:off x="5954748" y="3739480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16 batches</a:t>
            </a:r>
          </a:p>
        </p:txBody>
      </p:sp>
    </p:spTree>
    <p:extLst>
      <p:ext uri="{BB962C8B-B14F-4D97-AF65-F5344CB8AC3E}">
        <p14:creationId xmlns:p14="http://schemas.microsoft.com/office/powerpoint/2010/main" val="83314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1EDA-2617-E9B1-106C-D7B91A8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E5D7DA-BF37-06A0-CEB1-C60B49C9AE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(2)</a:t>
            </a:r>
          </a:p>
        </p:txBody>
      </p:sp>
      <p:pic>
        <p:nvPicPr>
          <p:cNvPr id="6" name="Picture 5" descr="A computer code with many colorful text&#10;&#10;AI-generated content may be incorrect.">
            <a:extLst>
              <a:ext uri="{FF2B5EF4-FFF2-40B4-BE49-F238E27FC236}">
                <a16:creationId xmlns:a16="http://schemas.microsoft.com/office/drawing/2014/main" id="{E939D959-2D2B-BA77-CB88-EB835FBE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8" y="1129899"/>
            <a:ext cx="6576439" cy="3122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2F526-1EAB-F23B-F099-03809BE7D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BE12D-CDF9-0635-8D09-3005127E10B7}"/>
              </a:ext>
            </a:extLst>
          </p:cNvPr>
          <p:cNvSpPr txBox="1"/>
          <p:nvPr/>
        </p:nvSpPr>
        <p:spPr>
          <a:xfrm>
            <a:off x="3905881" y="1393303"/>
            <a:ext cx="1762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thread ID (x coordinate)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D6DC9-D17B-12DF-654F-3D809FBE26B6}"/>
              </a:ext>
            </a:extLst>
          </p:cNvPr>
          <p:cNvSpPr txBox="1"/>
          <p:nvPr/>
        </p:nvSpPr>
        <p:spPr>
          <a:xfrm>
            <a:off x="3905880" y="1508425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y coordinate</a:t>
            </a:r>
          </a:p>
        </p:txBody>
      </p:sp>
    </p:spTree>
    <p:extLst>
      <p:ext uri="{BB962C8B-B14F-4D97-AF65-F5344CB8AC3E}">
        <p14:creationId xmlns:p14="http://schemas.microsoft.com/office/powerpoint/2010/main" val="170529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935-7D94-3E9F-1C77-858C093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883EDB-5C4A-A5B8-46BE-2F81D0D47D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56B3C-03B9-5290-15AF-72E57BD5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55" y="2081151"/>
            <a:ext cx="1762238" cy="128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C5931-B394-A913-3CAB-A871D036E47D}"/>
              </a:ext>
            </a:extLst>
          </p:cNvPr>
          <p:cNvSpPr txBox="1"/>
          <p:nvPr/>
        </p:nvSpPr>
        <p:spPr>
          <a:xfrm>
            <a:off x="0" y="9229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separate kernels for each layer?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F4350-CC0B-7480-FC0E-D5DB13EC9546}"/>
              </a:ext>
            </a:extLst>
          </p:cNvPr>
          <p:cNvSpPr txBox="1"/>
          <p:nvPr/>
        </p:nvSpPr>
        <p:spPr>
          <a:xfrm>
            <a:off x="499588" y="1230721"/>
            <a:ext cx="6421996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Memory optimization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Each layer has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memory access patterns and working set sizes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Separate kernels allow you to optimize memory usage specifically for each layer's requirements rather than trying to find a one-size-fits-all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Parallelism control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Different layers may benefit from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thread configurations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For example, the first layer in our implementation handles 4 inputs to 5 neurons, while the output layer handles 5 inputs to 1 neuron - these naturally map to different parallelization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Resource utilization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GPU resources like shared memory, registers, and thread counts can be tailored specifically to each layer's computational needs, which improves overall efficiency.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Kernel fusion limitations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While fusing operations into a single kernel can reduce launch overhead, there are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limits to how much computation can be packed into one kernel before it becomes inefficient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Separate kernels help manage this complexity.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Synchronization points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Having distinct kernels creates natural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points between layers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ensuring all computations from one layer are complete before the next layer begins processing.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Debugging and profiling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With separate kernels, it's easier to identify performance bottlenecks or errors in specific parts of the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Specialized optimizations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Different mathematical operations may benefit from specialized implementations - convolutions, fully-connected layers, and activation functions all have different optimal implementations on GPUs.</a:t>
            </a:r>
          </a:p>
        </p:txBody>
      </p:sp>
    </p:spTree>
    <p:extLst>
      <p:ext uri="{BB962C8B-B14F-4D97-AF65-F5344CB8AC3E}">
        <p14:creationId xmlns:p14="http://schemas.microsoft.com/office/powerpoint/2010/main" val="93588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5466-DF94-91C2-840A-2C67F373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E4A2A6-60B2-F710-719F-1F271FC6CD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A4958-F09D-7FE8-3797-C120531A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35" y="2148000"/>
            <a:ext cx="1762238" cy="128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751D9-5AF1-8707-3719-C517C019E365}"/>
              </a:ext>
            </a:extLst>
          </p:cNvPr>
          <p:cNvSpPr txBox="1"/>
          <p:nvPr/>
        </p:nvSpPr>
        <p:spPr>
          <a:xfrm>
            <a:off x="0" y="9229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should be in a kernel?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32C84-61A3-7E35-FDED-3342361B0246}"/>
              </a:ext>
            </a:extLst>
          </p:cNvPr>
          <p:cNvSpPr txBox="1"/>
          <p:nvPr/>
        </p:nvSpPr>
        <p:spPr>
          <a:xfrm>
            <a:off x="505643" y="1176221"/>
            <a:ext cx="65249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optimal kernel size involves balancing several trade-offs: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Kernel launch overhead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Each kernel launch incurs some overhead. Too many small kernels can result in performance degradation due to this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Register pressure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Larger kernels with more operations typically require more registers per thread, which can reduce occupancy (the number of threads that can run simultaneously on the GPU).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Instruction cache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GPUs have limited instruction cache. Very large kernels might not fit well in the cache, causing additional latency.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Memory bandwidth utilization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Kernels that load data, perform a small operation, and then store results can be memory-bound. Combining multiple operations in one kernel can improve arithmetic intensity and make better use of compute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Thread divergence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If your kernel contains many conditional branches that cause different threads to follow different execution paths, performance will suffer.</a:t>
            </a:r>
          </a:p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As a general guideline: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Good candidates for fusion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Operations that work on the same data and have similar parallelization patterns (like a matrix multiplication followed by an element-wise activation function).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Better kept separate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Operations with fundamentally different access patterns or parallelization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217293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5FB0-EAE3-CB78-18AF-AB3E16EA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6ABFF1-C6E7-57FA-8E18-12AD08B943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15264-4530-8469-D1BA-36C2D1D1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D2E713-2465-7B36-4DCA-7BE9EB8D6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07" y="1002665"/>
            <a:ext cx="6252438" cy="3438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63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E979-32B1-1530-B753-D8965218A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408BD-FCFB-BDE6-79B6-13413973310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0BDCC-D1F8-5C3B-33C3-F3152EC33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EDC92C08-0CB9-038E-2121-D7BC0404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49" y="2298490"/>
            <a:ext cx="6094991" cy="19635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24D4FEA-104D-49FB-021B-DE0AD5859F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11" b="34931"/>
          <a:stretch/>
        </p:blipFill>
        <p:spPr>
          <a:xfrm>
            <a:off x="593448" y="1076153"/>
            <a:ext cx="6094991" cy="9749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41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22C4-365B-FD82-E08D-9154375E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817064-4089-6D08-3428-37900F40921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(7)</a:t>
            </a:r>
          </a:p>
        </p:txBody>
      </p:sp>
      <p:pic>
        <p:nvPicPr>
          <p:cNvPr id="8" name="Picture 7" descr="A diagram of a program&#10;&#10;AI-generated content may be incorrect.">
            <a:extLst>
              <a:ext uri="{FF2B5EF4-FFF2-40B4-BE49-F238E27FC236}">
                <a16:creationId xmlns:a16="http://schemas.microsoft.com/office/drawing/2014/main" id="{6E8BBD3A-23F3-D0B0-4291-DF1DADD4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45"/>
          <a:stretch/>
        </p:blipFill>
        <p:spPr>
          <a:xfrm>
            <a:off x="4244030" y="1513911"/>
            <a:ext cx="2400730" cy="2252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6625A-3E87-13F6-2258-E7EB231E7D0C}"/>
              </a:ext>
            </a:extLst>
          </p:cNvPr>
          <p:cNvSpPr txBox="1"/>
          <p:nvPr/>
        </p:nvSpPr>
        <p:spPr>
          <a:xfrm>
            <a:off x="545023" y="4027899"/>
            <a:ext cx="8053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dirty="0">
                <a:solidFill>
                  <a:srgbClr val="1A1A1A"/>
                </a:solidFill>
                <a:latin typeface="NVIDIA"/>
              </a:rPr>
              <a:t>.</a:t>
            </a:r>
            <a:endParaRPr lang="en-US" sz="1100" dirty="0"/>
          </a:p>
        </p:txBody>
      </p:sp>
      <p:pic>
        <p:nvPicPr>
          <p:cNvPr id="10" name="Picture 9" descr="A diagram of cuda and cuda&#10;&#10;AI-generated content may be incorrect.">
            <a:extLst>
              <a:ext uri="{FF2B5EF4-FFF2-40B4-BE49-F238E27FC236}">
                <a16:creationId xmlns:a16="http://schemas.microsoft.com/office/drawing/2014/main" id="{D8B85260-DC3D-3D2C-A3D1-D9E53CEF9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3" y="1440274"/>
            <a:ext cx="3434358" cy="24106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77A356-567A-6516-A405-CEBFA752C8FF}"/>
              </a:ext>
            </a:extLst>
          </p:cNvPr>
          <p:cNvSpPr txBox="1"/>
          <p:nvPr/>
        </p:nvSpPr>
        <p:spPr>
          <a:xfrm>
            <a:off x="0" y="984795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will we use threads for this MLP? 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1883C4F7-6D72-E144-DE77-CFA5A1165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960" y="1964177"/>
            <a:ext cx="2166574" cy="11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9C4A-9E30-ED11-DDE6-8DADF3EE3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91D215-E07E-F4FB-5210-3153DB38BE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BBA0-B028-69B8-5648-A5D458A3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70" y="715666"/>
            <a:ext cx="1762238" cy="1280560"/>
          </a:xfrm>
          <a:prstGeom prst="rect">
            <a:avLst/>
          </a:prstGeom>
        </p:spPr>
      </p:pic>
      <p:pic>
        <p:nvPicPr>
          <p:cNvPr id="4" name="Picture 3" descr="A computer code with red and blue text&#10;&#10;AI-generated content may be incorrect.">
            <a:extLst>
              <a:ext uri="{FF2B5EF4-FFF2-40B4-BE49-F238E27FC236}">
                <a16:creationId xmlns:a16="http://schemas.microsoft.com/office/drawing/2014/main" id="{C8039DC0-18FD-CE65-1014-F162BFC5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22" y="1144433"/>
            <a:ext cx="5891626" cy="2854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iagram of a program&#10;&#10;AI-generated content may be incorrect.">
            <a:extLst>
              <a:ext uri="{FF2B5EF4-FFF2-40B4-BE49-F238E27FC236}">
                <a16:creationId xmlns:a16="http://schemas.microsoft.com/office/drawing/2014/main" id="{FCB9D221-B6F7-C712-3D49-57D35212F5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45"/>
          <a:stretch/>
        </p:blipFill>
        <p:spPr>
          <a:xfrm>
            <a:off x="6622576" y="2057925"/>
            <a:ext cx="2045227" cy="1918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6FAAC-BA54-4049-3411-BAEABEED3355}"/>
              </a:ext>
            </a:extLst>
          </p:cNvPr>
          <p:cNvSpPr txBox="1"/>
          <p:nvPr/>
        </p:nvSpPr>
        <p:spPr>
          <a:xfrm>
            <a:off x="532911" y="4129892"/>
            <a:ext cx="8053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dirty="0">
                <a:solidFill>
                  <a:srgbClr val="1A1A1A"/>
                </a:solidFill>
                <a:latin typeface="NVIDIA"/>
              </a:rPr>
              <a:t>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F0D5F-3BFC-9379-4392-E5818F0A27A2}"/>
              </a:ext>
            </a:extLst>
          </p:cNvPr>
          <p:cNvSpPr txBox="1"/>
          <p:nvPr/>
        </p:nvSpPr>
        <p:spPr>
          <a:xfrm>
            <a:off x="3651543" y="2595973"/>
            <a:ext cx="251308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kernel&lt;&lt;M,T&gt;&gt;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kernel launches with a grid of </a:t>
            </a:r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M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blocks. Each thread block has </a:t>
            </a:r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T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parallel threads.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5FB9A-DFAB-A0DF-403F-87CDA6B42A50}"/>
              </a:ext>
            </a:extLst>
          </p:cNvPr>
          <p:cNvSpPr txBox="1"/>
          <p:nvPr/>
        </p:nvSpPr>
        <p:spPr>
          <a:xfrm>
            <a:off x="3966437" y="1155737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6489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A16-F90E-8EEF-C2A8-0A1009CE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83926-1796-FABA-9197-CE1F533B2E1F}"/>
              </a:ext>
            </a:extLst>
          </p:cNvPr>
          <p:cNvSpPr txBox="1"/>
          <p:nvPr/>
        </p:nvSpPr>
        <p:spPr>
          <a:xfrm>
            <a:off x="2286000" y="447000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10.1109/ACCESS.2020.3008250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C3F2860-18F8-17EC-0E2C-FBC1DE1DF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1" y="1034914"/>
            <a:ext cx="7729338" cy="3382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AA9D5-E23C-8FE4-8CE3-FB655251C2B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82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Fermi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3335750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5F5B-5729-3776-8202-265E6C94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3A642A-6AC2-7DA0-2ABC-0193BC25CC9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BFDF1-92A0-829F-479B-CF5DC90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02" y="1931470"/>
            <a:ext cx="1762238" cy="1280560"/>
          </a:xfrm>
          <a:prstGeom prst="rect">
            <a:avLst/>
          </a:prstGeom>
        </p:spPr>
      </p:pic>
      <p:pic>
        <p:nvPicPr>
          <p:cNvPr id="4" name="Picture 3" descr="A close-up of a number&#10;&#10;AI-generated content may be incorrect.">
            <a:extLst>
              <a:ext uri="{FF2B5EF4-FFF2-40B4-BE49-F238E27FC236}">
                <a16:creationId xmlns:a16="http://schemas.microsoft.com/office/drawing/2014/main" id="{D6312615-0B1E-64D2-C625-0AD5BEC4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71" y="2071763"/>
            <a:ext cx="3542543" cy="9999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63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C41D-EFF1-62B5-E3E0-9DF6D7E5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0B6F653-6D6B-119D-474F-D95C1CCF66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learning frameworks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EB59E-EE0A-9603-A2B9-F0CD68AE8BB2}"/>
              </a:ext>
            </a:extLst>
          </p:cNvPr>
          <p:cNvSpPr/>
          <p:nvPr/>
        </p:nvSpPr>
        <p:spPr>
          <a:xfrm>
            <a:off x="461380" y="1137837"/>
            <a:ext cx="51269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Deep learning frameworks provide interfaces to implement AI functionalities regardless of hardware or computing platforms.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Most deep learning frameworks also optimize the network in a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hardware-friendly manner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utilize the hardware resources and acceleration functions as much as possible.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Because GPUs are commonly used in deep learning, deep learning frameworks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widely support constructing and deploying neural networks on GPU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actively reflect the acceleration support from GPU vendors.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 addition, they provide optimizations on standalone accelerators such as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TPU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specific environments such as cloud servers.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81E5F48F-3A8C-AB4F-713C-C6D5C9167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90" y="3708061"/>
            <a:ext cx="1654380" cy="46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69583-36F7-E4CA-2A5E-279A72D24663}"/>
              </a:ext>
            </a:extLst>
          </p:cNvPr>
          <p:cNvSpPr txBox="1"/>
          <p:nvPr/>
        </p:nvSpPr>
        <p:spPr>
          <a:xfrm>
            <a:off x="2363190" y="43760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Picture 9" descr="A screenshot of a computer application&#10;&#10;AI-generated content may be incorrect.">
            <a:extLst>
              <a:ext uri="{FF2B5EF4-FFF2-40B4-BE49-F238E27FC236}">
                <a16:creationId xmlns:a16="http://schemas.microsoft.com/office/drawing/2014/main" id="{8AC842B5-4A02-9673-356C-DCCB5802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47" y="1228129"/>
            <a:ext cx="2665665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17538-3A8B-2530-9AD2-515DAF6A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B372E7E-52A2-EA3F-ABB4-C716469B84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PyTorch</a:t>
            </a:r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&amp; CNNs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254B6-0698-E674-3445-764FA7A3CB74}"/>
              </a:ext>
            </a:extLst>
          </p:cNvPr>
          <p:cNvSpPr/>
          <p:nvPr/>
        </p:nvSpPr>
        <p:spPr>
          <a:xfrm>
            <a:off x="487087" y="954220"/>
            <a:ext cx="82877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CNNs, the mapping process involves: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Tensor operations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represents all data (images, weights, activations) as tensors that can be moved between CPU and GPU memory.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Layer-by-layer optimization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Each CNN layer (convolution, pooling, etc.) is mapped to specific GPU kernels that efficiently perform the required operations in parallel.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Memory management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handles the complex memory allocations and transfers between host (CPU) and device (GPU) memory.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Computation graphs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builds a dynamic computation graph that tracks operations and enables automatic differentiation for training.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Batching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Multiple inputs are processed simultaneously to maximize GPU utilization.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the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convolution operations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specifically,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typically uses highly optimized libraries like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cuDNN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that implement various algorithms (direct convolution, FFT-based, Winograd, etc.) and automatically select the most efficient one based on input size and available GPU resources.</a:t>
            </a:r>
          </a:p>
        </p:txBody>
      </p:sp>
    </p:spTree>
    <p:extLst>
      <p:ext uri="{BB962C8B-B14F-4D97-AF65-F5344CB8AC3E}">
        <p14:creationId xmlns:p14="http://schemas.microsoft.com/office/powerpoint/2010/main" val="198969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41F3-A0B7-1150-7530-8AAD0391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01C9BED-5C00-D9B5-8E52-7151DF494A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6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PyTorch</a:t>
            </a:r>
            <a:endParaRPr lang="en-US" altLang="en-US" sz="36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488D85-1F02-B097-C557-1DC4EA07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62" y="1123275"/>
            <a:ext cx="4234086" cy="3158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E4DC6A3-9E40-1AFB-014C-55D1C064C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31" y="1123275"/>
            <a:ext cx="4223274" cy="31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54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C1A0-E0E2-97E8-6B0B-55C8F262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506E6D-6D02-3041-EC3D-61AFD30609F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5515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GPU vs Tensor Processing Unit (TPU)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C9183A3-FED4-DD0E-CBF2-83B1DF98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2156759"/>
            <a:ext cx="3175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9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B76A-9BC1-08A9-3AAF-ABE03EC4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BD474E-11BB-E491-75CA-C8C42615197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8603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GPU vs TPU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4751D-5A95-D78C-57CD-0C0BCFF35432}"/>
              </a:ext>
            </a:extLst>
          </p:cNvPr>
          <p:cNvGraphicFramePr>
            <a:graphicFrameLocks noGrp="1"/>
          </p:cNvGraphicFramePr>
          <p:nvPr/>
        </p:nvGraphicFramePr>
        <p:xfrm>
          <a:off x="516835" y="1071271"/>
          <a:ext cx="8301162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2">
                  <a:extLst>
                    <a:ext uri="{9D8B030D-6E8A-4147-A177-3AD203B41FA5}">
                      <a16:colId xmlns:a16="http://schemas.microsoft.com/office/drawing/2014/main" val="2541265998"/>
                    </a:ext>
                  </a:extLst>
                </a:gridCol>
                <a:gridCol w="3267986">
                  <a:extLst>
                    <a:ext uri="{9D8B030D-6E8A-4147-A177-3AD203B41FA5}">
                      <a16:colId xmlns:a16="http://schemas.microsoft.com/office/drawing/2014/main" val="1872829811"/>
                    </a:ext>
                  </a:extLst>
                </a:gridCol>
                <a:gridCol w="2767054">
                  <a:extLst>
                    <a:ext uri="{9D8B030D-6E8A-4147-A177-3AD203B41FA5}">
                      <a16:colId xmlns:a16="http://schemas.microsoft.com/office/drawing/2014/main" val="2932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 and design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Created by Google for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1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Thousands of smaller cores designed for parallel processing.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specialized architecture with matrix processing units (MXUs) specifically optimized for tensor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flexibility, broader applicability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matrix operations and ML workloads.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Development and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NVIDIA, AMD,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Proprietary, only through Google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3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 compatibility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Various frameworks, e.g.,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TensorFlow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power-efficient, but more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power-efficient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2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34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A23D-BB4E-1CA7-19FD-667B030F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D75E92-1923-78C2-AA48-4002B8F6854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TPU key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71659-76A7-9788-58F9-94C50DF7B35D}"/>
              </a:ext>
            </a:extLst>
          </p:cNvPr>
          <p:cNvSpPr txBox="1"/>
          <p:nvPr/>
        </p:nvSpPr>
        <p:spPr>
          <a:xfrm>
            <a:off x="570489" y="1234941"/>
            <a:ext cx="74851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(MXU): The central component designed to perform matrix operations quickly. It loads parameters and data from high-bandwidth memory (HBM), executes multiplications, and passes results to the next multiply-accumulator.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TensorCores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Each TPU chip contains one or more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TensorCores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with the number depending on the version. Each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consists of one or more matrix-multiply units, a vector unit, and a scalar unit.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(AU): Provides hardwired activation functions commonly used 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84754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47DC-D697-EF84-17F9-A44711CD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94748F-A848-BA94-9604-0C555961C1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Architecture of a TPU accelerator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DA95-2C3D-5E8B-9370-22DAE262D8E3}"/>
              </a:ext>
            </a:extLst>
          </p:cNvPr>
          <p:cNvSpPr txBox="1"/>
          <p:nvPr/>
        </p:nvSpPr>
        <p:spPr>
          <a:xfrm>
            <a:off x="2695206" y="4496498"/>
            <a:ext cx="40206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3"/>
              </a:rPr>
              <a:t>https://cloud.google.com/blog/products/ai-machine-learning/an-in-depth-look-at-googles-first-tensor-processing-unit-tpu</a:t>
            </a:r>
            <a:r>
              <a:rPr lang="en-US" sz="600" dirty="0"/>
              <a:t> 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95B7656E-351D-EA24-4333-E1A6ABCC6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6" y="981262"/>
            <a:ext cx="6227922" cy="324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9D800-55BE-5069-E94E-D82E48D7DD99}"/>
              </a:ext>
            </a:extLst>
          </p:cNvPr>
          <p:cNvSpPr txBox="1"/>
          <p:nvPr/>
        </p:nvSpPr>
        <p:spPr>
          <a:xfrm>
            <a:off x="6560670" y="1265083"/>
            <a:ext cx="215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main component of TPU is the MXU that consists of 256 by 256 (i.e., 65,536) MACs to perform 8-bit mathematical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MXU gets its input from the weighted FIFO and unified buffer (UB).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3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C1E3B-F481-4405-C3C6-9973D0E2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BBA859-C069-A3C2-C305-FDD700699B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177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Systolic array (1)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0D26-4FED-3B0D-F941-E276898AF71E}"/>
              </a:ext>
            </a:extLst>
          </p:cNvPr>
          <p:cNvSpPr txBox="1"/>
          <p:nvPr/>
        </p:nvSpPr>
        <p:spPr>
          <a:xfrm>
            <a:off x="4188721" y="4620883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919D578-96CA-C6F8-27AA-A88381BF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545"/>
          <a:stretch/>
        </p:blipFill>
        <p:spPr>
          <a:xfrm>
            <a:off x="3443511" y="1027813"/>
            <a:ext cx="5143614" cy="2620819"/>
          </a:xfrm>
          <a:prstGeom prst="rect">
            <a:avLst/>
          </a:prstGeom>
        </p:spPr>
      </p:pic>
      <p:pic>
        <p:nvPicPr>
          <p:cNvPr id="5" name="Picture 4" descr="A diagram of a code&#10;&#10;AI-generated content may be incorrect.">
            <a:extLst>
              <a:ext uri="{FF2B5EF4-FFF2-40B4-BE49-F238E27FC236}">
                <a16:creationId xmlns:a16="http://schemas.microsoft.com/office/drawing/2014/main" id="{0E84490F-ED99-1D26-D7FF-BAB182A37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7" y="1179296"/>
            <a:ext cx="2812926" cy="231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8393E-F856-1305-A6CE-DE5CCF41C97F}"/>
              </a:ext>
            </a:extLst>
          </p:cNvPr>
          <p:cNvSpPr txBox="1"/>
          <p:nvPr/>
        </p:nvSpPr>
        <p:spPr>
          <a:xfrm>
            <a:off x="334817" y="3597618"/>
            <a:ext cx="82638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name "systolic" comes from an analogy to the human heart, where data pulses through the array of processors in a rhythmic, synchronized fashion.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CPUs and GPUs often spend energy to access multiple registers per operation. A systolic array chains multiple ALUs together, reusing the result of reading a single register.</a:t>
            </a:r>
          </a:p>
        </p:txBody>
      </p:sp>
    </p:spTree>
    <p:extLst>
      <p:ext uri="{BB962C8B-B14F-4D97-AF65-F5344CB8AC3E}">
        <p14:creationId xmlns:p14="http://schemas.microsoft.com/office/powerpoint/2010/main" val="312169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5EB7-56C5-A6E1-FB22-4B2CE2713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5A74E4-B764-56B7-D54C-53EE10EA56C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633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Systolic array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EF624-2EE0-F02A-B2D5-9F5318D48CC5}"/>
              </a:ext>
            </a:extLst>
          </p:cNvPr>
          <p:cNvSpPr txBox="1"/>
          <p:nvPr/>
        </p:nvSpPr>
        <p:spPr>
          <a:xfrm>
            <a:off x="396510" y="857003"/>
            <a:ext cx="5444453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Systolic arrays, are characterized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Pre-defined computational flow graph that connects their nodes.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Regular arrangement of (simple) processing elements (PEs) in a grid pattern.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flows rhythmically through the array of processors.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Each PE performs the same operation (typically multiply-accumulate).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Processing elements operate in lockstep, controlled by a global clock signal. [Wavefront computers, on the other hand, are asynchronous and data-driven.]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systolic array, all processing elements execute the same instruction (or fixed function) at any given time, just on different data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MISD or SIMD or ? Controversial…</a:t>
            </a:r>
          </a:p>
        </p:txBody>
      </p:sp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982DE5E9-5728-7A4D-1283-866F4458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7" b="13545"/>
          <a:stretch/>
        </p:blipFill>
        <p:spPr>
          <a:xfrm>
            <a:off x="5960530" y="1362476"/>
            <a:ext cx="2786960" cy="26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2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F85D-DB5F-16D8-AE28-B75EB8B6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F383DFA-3CFA-FF79-7653-D0C667E23B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No Free Lunch theorem (NFL)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EB8A6-D026-130F-6A57-9B2A542AF34E}"/>
              </a:ext>
            </a:extLst>
          </p:cNvPr>
          <p:cNvSpPr txBox="1"/>
          <p:nvPr/>
        </p:nvSpPr>
        <p:spPr>
          <a:xfrm>
            <a:off x="5929761" y="4104086"/>
            <a:ext cx="25571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https://www.geeksforgeeks.org/what-is-no-free-lunch-theorem</a:t>
            </a:r>
            <a:r>
              <a:rPr lang="en-US" sz="700" dirty="0"/>
              <a:t> 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0CCC752B-FB8F-D1E9-4744-B2DA014C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85"/>
          <a:stretch/>
        </p:blipFill>
        <p:spPr>
          <a:xfrm>
            <a:off x="5507304" y="1741886"/>
            <a:ext cx="3547683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35E5B-315A-4B97-B5B4-410063823D21}"/>
              </a:ext>
            </a:extLst>
          </p:cNvPr>
          <p:cNvSpPr txBox="1"/>
          <p:nvPr/>
        </p:nvSpPr>
        <p:spPr>
          <a:xfrm>
            <a:off x="262990" y="878151"/>
            <a:ext cx="548235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"No Free Lunch" (NFL) theorem in optimization and machine learning states that, when averaged across all possible problems, all optimization algorithms perform equally well. I.e.,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 algorithm consistently outperforms random search or any other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NFL theorem was formalized by David Wolpert and William Macready in 1997.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principle has profound implications for ML and HW 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explains why specialized algorithms/architectures work well for specific domains but fail in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highlights the importance of incorporating domain knowledge when selecting algorithms/architectures.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reminds us that claims about algorithm/architecture superiority must specify the context/problem class.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97936-3190-A1AD-22B6-6581ABA471C5}"/>
              </a:ext>
            </a:extLst>
          </p:cNvPr>
          <p:cNvSpPr txBox="1"/>
          <p:nvPr/>
        </p:nvSpPr>
        <p:spPr>
          <a:xfrm>
            <a:off x="2286000" y="458939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https://ieeexplore.ieee.org/document/585893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79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CD73-3729-2155-4500-0AD1D98A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B872AE-5DAE-9352-B212-5F828FB8211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map a deep neural net on a systolic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44281-4115-B45F-E36F-5DE9B1FF98B6}"/>
              </a:ext>
            </a:extLst>
          </p:cNvPr>
          <p:cNvSpPr txBox="1"/>
          <p:nvPr/>
        </p:nvSpPr>
        <p:spPr>
          <a:xfrm>
            <a:off x="2241494" y="4541082"/>
            <a:ext cx="4661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https://doi.org/10.1145/3195970.3196129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B294B11C-2273-C56F-5487-1E7BD642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938" y="1000125"/>
            <a:ext cx="5397500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6C8-32A8-376A-67BF-EA7F46F99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51" y="1783203"/>
            <a:ext cx="2720837" cy="19771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492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2E7DD-524E-2662-66C0-0CBDBA01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6801C3-8A0B-A153-64C7-B17A3AA98F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Google’s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A608AB-40BB-8F25-4F64-F866AAFCF4C6}"/>
              </a:ext>
            </a:extLst>
          </p:cNvPr>
          <p:cNvSpPr/>
          <p:nvPr/>
        </p:nvSpPr>
        <p:spPr>
          <a:xfrm>
            <a:off x="603605" y="4576001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https://cloud.google.com/tpu/docs/system-architecture-tpu-vm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D5F12BDB-EBAE-6EDB-6C43-231E28F99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53" y="1002467"/>
            <a:ext cx="3384185" cy="3488851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7103512-9320-3AEA-2B98-0ABB106ED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976" y="1649824"/>
            <a:ext cx="3384185" cy="19225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037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E2DB-5AA8-618E-C615-BE288C21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E15B8C-E4C0-5506-A6B3-60A987F715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Google’s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2320B-5F90-BCC0-A8A6-2373FEC86020}"/>
              </a:ext>
            </a:extLst>
          </p:cNvPr>
          <p:cNvSpPr/>
          <p:nvPr/>
        </p:nvSpPr>
        <p:spPr>
          <a:xfrm>
            <a:off x="603606" y="4328378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https://cloud.google.com/tpu/docs/system-architecture-tpu-vm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350FECE9-D711-E477-2BEC-1AECA077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985" y="1064262"/>
            <a:ext cx="5716028" cy="31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73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8384C-6B2D-2093-47A8-932233E3A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58468F-2DA6-D7BC-9B47-8BC6FCC402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Google’s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604B5-F8CB-675B-BA1F-59C52BB28A24}"/>
              </a:ext>
            </a:extLst>
          </p:cNvPr>
          <p:cNvSpPr/>
          <p:nvPr/>
        </p:nvSpPr>
        <p:spPr>
          <a:xfrm>
            <a:off x="603605" y="4576001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https://cloud.google.com/tpu/docs/system-architecture-tpu-vm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96FBF34C-4902-AADC-1F02-9C1C7CAE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79" y="937661"/>
            <a:ext cx="5477301" cy="32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2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AB768-F995-ADBA-8466-03778C69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AEF44E3-7024-6A7F-E459-AA35439060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Google’s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CEAF5-D60D-FC00-501F-70E7B37E2847}"/>
              </a:ext>
            </a:extLst>
          </p:cNvPr>
          <p:cNvSpPr/>
          <p:nvPr/>
        </p:nvSpPr>
        <p:spPr>
          <a:xfrm>
            <a:off x="603605" y="4576001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https://cloud.google.com/tpu/docs/system-architecture-tpu-vm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8226A9A4-9E27-5B36-48B7-0A8E8804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341" y="1002467"/>
            <a:ext cx="5795314" cy="35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4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D42C-0CF9-A38A-0E2E-009DC550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EB2BD5-89FD-A8E1-7BAD-8833976BA2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235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3192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6E9D-97F2-D04F-59BF-64B0F5B1F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5B0BFCE-36D6-5341-2CEA-7C1BB74AEF6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96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2017 landmark 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97B4F-321F-3CB4-067A-18D9108EF9F6}"/>
              </a:ext>
            </a:extLst>
          </p:cNvPr>
          <p:cNvSpPr txBox="1"/>
          <p:nvPr/>
        </p:nvSpPr>
        <p:spPr>
          <a:xfrm>
            <a:off x="2286000" y="44668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https://arxiv.org/pdf/1706.03762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40A8B-8051-43BE-E0DF-FE8F4DB9F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058" y="1229362"/>
            <a:ext cx="5585883" cy="2989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1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40ACE-019D-35B8-00C9-C1895A431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F03192B-86A6-83DC-1ED2-17BEFF1BBE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96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2017 landmark 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7E8F8-006B-81B5-7078-164380D56885}"/>
              </a:ext>
            </a:extLst>
          </p:cNvPr>
          <p:cNvSpPr txBox="1"/>
          <p:nvPr/>
        </p:nvSpPr>
        <p:spPr>
          <a:xfrm>
            <a:off x="2286000" y="44668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https://arxiv.org/pdf/1706.03762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32AC3F-7D9A-CBF5-0389-1CF67C04F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809" y="1283493"/>
            <a:ext cx="5200382" cy="11417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0D8F7727-754B-5360-C481-252184E00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80" y="2829906"/>
            <a:ext cx="5216325" cy="1034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701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B53B9-D11A-6A08-4F1C-7DE86C936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409C1C-1FF8-2C3F-F8AE-EAE21B0BEDF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transformer?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58CFD-311A-D046-E762-AC736585ED11}"/>
              </a:ext>
            </a:extLst>
          </p:cNvPr>
          <p:cNvSpPr txBox="1"/>
          <p:nvPr/>
        </p:nvSpPr>
        <p:spPr>
          <a:xfrm>
            <a:off x="711200" y="40920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https://huggingface.co/learn/llm-course/en/chapter1/4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https://www.datacamp.com/tutorial/how-transformers-work</a:t>
            </a:r>
            <a:r>
              <a:rPr lang="en-US" sz="12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095DC-9BF1-6C7F-251C-4BFA434A126A}"/>
              </a:ext>
            </a:extLst>
          </p:cNvPr>
          <p:cNvSpPr txBox="1"/>
          <p:nvPr/>
        </p:nvSpPr>
        <p:spPr>
          <a:xfrm>
            <a:off x="423126" y="1045100"/>
            <a:ext cx="53426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transformer is designed to comprehend context and meaning by analyzing the relationship between different elements.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model is primarily composed of two blocks: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(left): The encoder receives an input and builds a representation of it (its features). This means that the model is optimized to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acquire understanding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from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(right): The decoder uses the encoder’s representation (features) along with other inputs to generate a target sequence. This means that the model is optimized for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generating outputs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00D225-5F48-8C09-19DC-5EE426E7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675" y="1583810"/>
            <a:ext cx="2932659" cy="19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C4AE1-84C5-2F3D-72D5-AA5FE3868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C9A7A4-3E59-C0F6-08A6-56C00A53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25" y="782676"/>
            <a:ext cx="3177941" cy="425364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3067E13-A46D-3C77-6F5C-A96EB9D2C32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transformer?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62049-BB2D-65E9-AE09-56EAECAAB29B}"/>
              </a:ext>
            </a:extLst>
          </p:cNvPr>
          <p:cNvSpPr txBox="1"/>
          <p:nvPr/>
        </p:nvSpPr>
        <p:spPr>
          <a:xfrm>
            <a:off x="-516467" y="41620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https://arxiv.org/pdf/1706.03762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264C84-F59F-4E83-6B52-EB48AC7E6B54}"/>
              </a:ext>
            </a:extLst>
          </p:cNvPr>
          <p:cNvSpPr txBox="1"/>
          <p:nvPr/>
        </p:nvSpPr>
        <p:spPr>
          <a:xfrm>
            <a:off x="423126" y="1108776"/>
            <a:ext cx="26928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 transformer model is a neural network that learns context and thus meaning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tracking relationships in sequential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the words in this sentence.”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Transformers made self-supervised learning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C963F-1E72-4E04-D9A4-12C34403442C}"/>
              </a:ext>
            </a:extLst>
          </p:cNvPr>
          <p:cNvSpPr txBox="1"/>
          <p:nvPr/>
        </p:nvSpPr>
        <p:spPr>
          <a:xfrm>
            <a:off x="6155266" y="1108776"/>
            <a:ext cx="27072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“Transformer models apply an evolving set of mathematical techniques, called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to detect subtle ways even distant data elements in a series influence and depend on each other.”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093EC-35DB-ADB3-79EB-7B1E7A4D6A7B}"/>
              </a:ext>
            </a:extLst>
          </p:cNvPr>
          <p:cNvSpPr txBox="1"/>
          <p:nvPr/>
        </p:nvSpPr>
        <p:spPr>
          <a:xfrm>
            <a:off x="3211813" y="4439076"/>
            <a:ext cx="782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Encoder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E8182-9865-ACC3-7BC8-9DA4DD48070E}"/>
              </a:ext>
            </a:extLst>
          </p:cNvPr>
          <p:cNvSpPr txBox="1"/>
          <p:nvPr/>
        </p:nvSpPr>
        <p:spPr>
          <a:xfrm>
            <a:off x="5372551" y="4439076"/>
            <a:ext cx="800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57821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F16A-B170-6653-0937-D05861B2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3684203-6C6B-3021-380F-2F6BE90962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No Free Lunch theorem (NFL)</a:t>
            </a:r>
          </a:p>
        </p:txBody>
      </p:sp>
      <p:pic>
        <p:nvPicPr>
          <p:cNvPr id="3" name="Picture 2" descr="A table with different colored squares&#10;&#10;AI-generated content may be incorrect.">
            <a:extLst>
              <a:ext uri="{FF2B5EF4-FFF2-40B4-BE49-F238E27FC236}">
                <a16:creationId xmlns:a16="http://schemas.microsoft.com/office/drawing/2014/main" id="{B42BE15F-EB42-D2C3-95DA-194B0596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3" y="66138"/>
            <a:ext cx="8123214" cy="4569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9D23BA-4AB1-6727-6F37-FF71C6590FAF}"/>
              </a:ext>
            </a:extLst>
          </p:cNvPr>
          <p:cNvSpPr txBox="1"/>
          <p:nvPr/>
        </p:nvSpPr>
        <p:spPr>
          <a:xfrm>
            <a:off x="7930538" y="678649"/>
            <a:ext cx="1072195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(KL) divergence, also known as relative entropy,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measures the difference between two probability distributions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It quantifies how much information is lost if one distribution is used to approximate another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BB183-A704-63F8-F1F5-F9C8C19837E6}"/>
              </a:ext>
            </a:extLst>
          </p:cNvPr>
          <p:cNvSpPr txBox="1"/>
          <p:nvPr/>
        </p:nvSpPr>
        <p:spPr>
          <a:xfrm>
            <a:off x="2286000" y="463544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https://openreview.net/forum?id=WfaQrKCr4X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C4DBF-030C-371C-9374-B5843348C59A}"/>
              </a:ext>
            </a:extLst>
          </p:cNvPr>
          <p:cNvSpPr txBox="1"/>
          <p:nvPr/>
        </p:nvSpPr>
        <p:spPr>
          <a:xfrm>
            <a:off x="60690" y="678649"/>
            <a:ext cx="999367" cy="3647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“All these algorithms learn a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specific kind of relationship between data points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While each algorithm may accomplish that in a slightly different way, the core mathematics behind each approach is the same.”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B38F6-98DB-7C08-26E2-97F7707BA965}"/>
              </a:ext>
            </a:extLst>
          </p:cNvPr>
          <p:cNvSpPr txBox="1"/>
          <p:nvPr/>
        </p:nvSpPr>
        <p:spPr>
          <a:xfrm>
            <a:off x="1120747" y="1210844"/>
            <a:ext cx="2020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Generalized loss function</a:t>
            </a:r>
          </a:p>
          <a:p>
            <a:r>
              <a:rPr lang="en-US" sz="1400" dirty="0">
                <a:solidFill>
                  <a:srgbClr val="FF0000"/>
                </a:solidFill>
              </a:rPr>
              <a:t>for all algorithms</a:t>
            </a:r>
          </a:p>
        </p:txBody>
      </p:sp>
    </p:spTree>
    <p:extLst>
      <p:ext uri="{BB962C8B-B14F-4D97-AF65-F5344CB8AC3E}">
        <p14:creationId xmlns:p14="http://schemas.microsoft.com/office/powerpoint/2010/main" val="703319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E2F2-8339-954B-9F48-32FCB9063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35E62-D4A3-CFF9-C130-409E2957F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35" y="938571"/>
            <a:ext cx="2440328" cy="326635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08B1C8D-6655-75CD-D345-21E0CFCD06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transformer?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0FC52-5393-C5DB-CDBB-2E5BD07F7E44}"/>
              </a:ext>
            </a:extLst>
          </p:cNvPr>
          <p:cNvSpPr txBox="1"/>
          <p:nvPr/>
        </p:nvSpPr>
        <p:spPr>
          <a:xfrm>
            <a:off x="2384659" y="445921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https://arxiv.org/pdf/1706.03762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>
                <a:hlinkClick r:id="rId5"/>
              </a:rPr>
              <a:t>https://blogs.nvidia.com/blog/what-is-a-transformer-model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2DDDE-3903-1EC6-0433-EF075B7CCBB8}"/>
              </a:ext>
            </a:extLst>
          </p:cNvPr>
          <p:cNvSpPr txBox="1"/>
          <p:nvPr/>
        </p:nvSpPr>
        <p:spPr>
          <a:xfrm>
            <a:off x="328272" y="799427"/>
            <a:ext cx="6419661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Addresses all drawbacks of recurrent neural nets (RNN)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No labels (costly and time-consuming)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Very parallelizable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Higher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Like most neural networks, transformer models are basically large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encoder/decoder (compression/decompression)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blocks that process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Transformers use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encoders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to tag data elements coming in and out of the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Attention units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follow these tags, calculating a kind of algebraic map of how each element relates to the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Attention queries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 typically executed in parallel by calculating a matrix of equations in what’s called </a:t>
            </a: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multi-headed attention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393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04669-C1FB-CC3D-C0A6-3DAD5DD49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9FBCB56-4CAE-E92F-7CB8-9285E346B13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transformer?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919A7-90FB-5415-756A-482676BA0675}"/>
              </a:ext>
            </a:extLst>
          </p:cNvPr>
          <p:cNvSpPr txBox="1"/>
          <p:nvPr/>
        </p:nvSpPr>
        <p:spPr>
          <a:xfrm>
            <a:off x="2286000" y="455924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https://www.datacamp.com/tutorial/how-transformers-work</a:t>
            </a:r>
            <a:r>
              <a:rPr lang="en-US" sz="1050" dirty="0"/>
              <a:t> </a:t>
            </a:r>
          </a:p>
        </p:txBody>
      </p:sp>
      <p:pic>
        <p:nvPicPr>
          <p:cNvPr id="4" name="Picture 3" descr="A diagram of a workflow&#10;&#10;AI-generated content may be incorrect.">
            <a:extLst>
              <a:ext uri="{FF2B5EF4-FFF2-40B4-BE49-F238E27FC236}">
                <a16:creationId xmlns:a16="http://schemas.microsoft.com/office/drawing/2014/main" id="{BD97FC20-5942-A062-35C4-7D1C109E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133" y="1194592"/>
            <a:ext cx="3535550" cy="1511162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FCFF9E65-1DE0-0197-880C-96BCC9777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566" y="976754"/>
            <a:ext cx="2952975" cy="2005794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1A368B07-FC99-D187-F037-0C57CBDCC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899" y="2982548"/>
            <a:ext cx="3805334" cy="137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E68E6-982E-E3C2-F1B2-57D8481103C4}"/>
              </a:ext>
            </a:extLst>
          </p:cNvPr>
          <p:cNvSpPr txBox="1"/>
          <p:nvPr/>
        </p:nvSpPr>
        <p:spPr>
          <a:xfrm>
            <a:off x="477459" y="1358640"/>
            <a:ext cx="13933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transformer is designed to comprehend context and meaning by analyzing the relationship between different elements.</a:t>
            </a:r>
          </a:p>
        </p:txBody>
      </p:sp>
    </p:spTree>
    <p:extLst>
      <p:ext uri="{BB962C8B-B14F-4D97-AF65-F5344CB8AC3E}">
        <p14:creationId xmlns:p14="http://schemas.microsoft.com/office/powerpoint/2010/main" val="1844614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D4CD8-5CF4-15E5-04F7-FE964E9B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75983EE8-3EC3-9EC2-8132-FC43B580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54" y="1796386"/>
            <a:ext cx="1942193" cy="3862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7EF013F-A833-E466-5AE0-5160C4217F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Main mathematical operations of a transformer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6F11-544A-EB5C-77FE-835C978E6DD3}"/>
              </a:ext>
            </a:extLst>
          </p:cNvPr>
          <p:cNvSpPr txBox="1"/>
          <p:nvPr/>
        </p:nvSpPr>
        <p:spPr>
          <a:xfrm>
            <a:off x="361128" y="942836"/>
            <a:ext cx="710958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Multiplication </a:t>
            </a:r>
            <a:r>
              <a:rPr lang="en-US" sz="14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Used throughout the architecture, particularly in the attention mechanism and feed-forward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Attention Mechanism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The core operation involving: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Query, Key, Value transformations (matrix multiplications)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Scaled dot-product attention: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Multi-head attention which runs multiple attention operations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Layer Normalization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Normalizes the outputs of sub-layers using mean and variance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Residual Connections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(Skip Connections) - Addition operations that help with gradient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Position-wise Feed-Forward Networks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Two linear transformations with a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activation in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Used in the attention mechanism to convert scores to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Encoding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Often implemented using </a:t>
            </a:r>
            <a:r>
              <a:rPr lang="en-US" sz="14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cosine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functions of different frequencies [</a:t>
            </a:r>
            <a:r>
              <a:rPr lang="en-US" sz="14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 SFU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Converting tokens to continuous vector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582CD-A990-48B5-56FF-1D42C2666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638" y="1539105"/>
            <a:ext cx="1845362" cy="2470001"/>
          </a:xfrm>
          <a:prstGeom prst="rect">
            <a:avLst/>
          </a:prstGeom>
        </p:spPr>
      </p:pic>
      <p:pic>
        <p:nvPicPr>
          <p:cNvPr id="8" name="Picture 7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A3272752-8D32-41CD-1BBF-C6CC622A2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24" y="942836"/>
            <a:ext cx="1250692" cy="13384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092B9C-DCE2-57E6-84F0-171D4789290B}"/>
              </a:ext>
            </a:extLst>
          </p:cNvPr>
          <p:cNvCxnSpPr>
            <a:cxnSpLocks/>
          </p:cNvCxnSpPr>
          <p:nvPr/>
        </p:nvCxnSpPr>
        <p:spPr>
          <a:xfrm flipV="1">
            <a:off x="5625347" y="1539105"/>
            <a:ext cx="1428596" cy="46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F9EFEE-EC5B-C5A7-A1EE-328F616E0955}"/>
              </a:ext>
            </a:extLst>
          </p:cNvPr>
          <p:cNvSpPr txBox="1"/>
          <p:nvPr/>
        </p:nvSpPr>
        <p:spPr>
          <a:xfrm>
            <a:off x="7080451" y="2164802"/>
            <a:ext cx="9557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Query     Key     Value</a:t>
            </a:r>
          </a:p>
        </p:txBody>
      </p:sp>
      <p:pic>
        <p:nvPicPr>
          <p:cNvPr id="14" name="Picture 13" descr="A graph of a function&#10;&#10;AI-generated content may be incorrect.">
            <a:extLst>
              <a:ext uri="{FF2B5EF4-FFF2-40B4-BE49-F238E27FC236}">
                <a16:creationId xmlns:a16="http://schemas.microsoft.com/office/drawing/2014/main" id="{C7F87C3D-6C6A-B6C3-F05F-593A15C709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923"/>
          <a:stretch/>
        </p:blipFill>
        <p:spPr>
          <a:xfrm>
            <a:off x="7002724" y="4039050"/>
            <a:ext cx="935969" cy="655896"/>
          </a:xfrm>
          <a:prstGeom prst="rect">
            <a:avLst/>
          </a:prstGeom>
        </p:spPr>
      </p:pic>
      <p:pic>
        <p:nvPicPr>
          <p:cNvPr id="20" name="Picture 19" descr="A mathematical equation with a number of symbols&#10;&#10;AI-generated content may be incorrect.">
            <a:extLst>
              <a:ext uri="{FF2B5EF4-FFF2-40B4-BE49-F238E27FC236}">
                <a16:creationId xmlns:a16="http://schemas.microsoft.com/office/drawing/2014/main" id="{E07051D7-142F-B612-6012-3B0D6EFAE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722" y="4119914"/>
            <a:ext cx="915686" cy="3891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4B0380-4E97-1AB4-A584-62BC790AA8F6}"/>
              </a:ext>
            </a:extLst>
          </p:cNvPr>
          <p:cNvSpPr txBox="1"/>
          <p:nvPr/>
        </p:nvSpPr>
        <p:spPr>
          <a:xfrm>
            <a:off x="5967416" y="17963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[GPU SFU]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8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AC831-3024-2499-1903-8316E1C33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7AB362-EA36-E791-71FD-1A48BE85AD2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map transformers on a GPU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FE7E1-7A4A-3708-A650-7FB9060D11F2}"/>
              </a:ext>
            </a:extLst>
          </p:cNvPr>
          <p:cNvSpPr txBox="1"/>
          <p:nvPr/>
        </p:nvSpPr>
        <p:spPr>
          <a:xfrm>
            <a:off x="2619483" y="4420711"/>
            <a:ext cx="421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Hommel, B.E., </a:t>
            </a:r>
            <a:r>
              <a:rPr lang="en-US" sz="600" dirty="0" err="1">
                <a:latin typeface="Arial" panose="020B0604020202020204" pitchFamily="34" charset="0"/>
                <a:cs typeface="Arial" panose="020B0604020202020204" pitchFamily="34" charset="0"/>
              </a:rPr>
              <a:t>Wollang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, FJ.M., Kotova, V. et al. </a:t>
            </a:r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Transformer-Based Deep Neural Language Modeling for Construct-Specific Automatic Item Generation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. Psychometrika 87, 749–772 (2022). 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https://doi.org/10.1007/s11336-021-09823-9</a:t>
            </a:r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5DDDE-E535-9D11-E650-26AE341E4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85" y="1062946"/>
            <a:ext cx="4448369" cy="3017607"/>
          </a:xfrm>
          <a:prstGeom prst="rect">
            <a:avLst/>
          </a:prstGeom>
        </p:spPr>
      </p:pic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0E5644CC-5AF3-DA6C-237B-0B2B794FE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33" y="1934028"/>
            <a:ext cx="3929538" cy="12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27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F489-5C6F-4F1F-28A3-9690BCF43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E40974-E2B1-C29D-8F51-17F3F67E02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Reducing precision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816581-A71D-7DE0-58A9-BA271E4A0E49}"/>
              </a:ext>
            </a:extLst>
          </p:cNvPr>
          <p:cNvSpPr txBox="1"/>
          <p:nvPr/>
        </p:nvSpPr>
        <p:spPr>
          <a:xfrm>
            <a:off x="2286000" y="437454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https://docs.nvidia.com/deeplearning/transformer-engine/user-guide/examples/fp8_primer.html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https://docs.nvidia.com/deeplearning/transformer-engine/user-guide/index.html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https://www.nvidia.com/en-us/data-center/technologies/blackwell-architecture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86FA5-8580-63A1-7F0F-79A1B1380EAD}"/>
              </a:ext>
            </a:extLst>
          </p:cNvPr>
          <p:cNvSpPr txBox="1"/>
          <p:nvPr/>
        </p:nvSpPr>
        <p:spPr>
          <a:xfrm>
            <a:off x="217438" y="1047862"/>
            <a:ext cx="5774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FP8 is an 8-bit floating point standard which was jointly developed by NVIDIA, ARM, and Intel to speed up AI development by improving memory efficiency during AI training and inference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The ongoing industry evolution is evident in the shift from 32-bit to 16-bit, and currently, to 8-bit precision formats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. This change is especially advantageous for transformer networks, crucial AI breakthroughs, as they perform better with the detailed precision provided by 8-bit floating point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E5M2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format adapts the IEEE FP16 format, allocating five bits to the exponent and two bits to the mantissa. The </a:t>
            </a: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E4M3</a:t>
            </a:r>
            <a:r>
              <a:rPr lang="en-US" sz="1250" dirty="0">
                <a:latin typeface="Arial" panose="020B0604020202020204" pitchFamily="34" charset="0"/>
                <a:cs typeface="Arial" panose="020B0604020202020204" pitchFamily="34" charset="0"/>
              </a:rPr>
              <a:t> format assigns four bits for the exponent and three bits for the mantissa with slight adjustments. These two eight-bit configurations are designed to optimize both training and inference phases, promising to cut down computational loads in comparison to their more precise counterparts.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latin typeface="Arial" panose="020B0604020202020204" pitchFamily="34" charset="0"/>
                <a:cs typeface="Arial" panose="020B0604020202020204" pitchFamily="34" charset="0"/>
              </a:rPr>
              <a:t>The FP8 standard preserves accuracy comparable to 16-bit formats across a wide range of applications, architectures, and networks.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14E0A-9E77-8273-3F8E-440C4215B9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17"/>
          <a:stretch/>
        </p:blipFill>
        <p:spPr>
          <a:xfrm>
            <a:off x="5934593" y="1578629"/>
            <a:ext cx="3209407" cy="18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D1983-3DB1-3A03-872F-483C26C07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0199A4-5B9B-9BE2-244F-C5DD6667D76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4434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Why is FP8 faster than FP16?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C2AA9-6444-1036-197C-56E6F93E12BE}"/>
              </a:ext>
            </a:extLst>
          </p:cNvPr>
          <p:cNvSpPr txBox="1"/>
          <p:nvPr/>
        </p:nvSpPr>
        <p:spPr>
          <a:xfrm>
            <a:off x="456942" y="1091405"/>
            <a:ext cx="57012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 Transfer Efficiency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Since FP8 values are half the size of FP16 values, one can move twice as much data in the same memory bandwidth. Memory bandwidth is often a bottleneck in computations, so this alone can provide significant speedups.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Cache Efficiency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Smaller data types mean more values can fit in cache, reducing expensive off-chip memory accesses.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Compute Density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One can fit more FP8 arithmetic units in the same silicon area compared to FP16 units. This means more parallel operations can be performed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Power Efficiency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Lower precision operations consume less power, allowing for higher clock speeds or more operations within the same power envelope.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FB947-B087-DE99-2DE4-B405B9CE0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717"/>
          <a:stretch/>
        </p:blipFill>
        <p:spPr>
          <a:xfrm>
            <a:off x="6211336" y="1002467"/>
            <a:ext cx="2475722" cy="1461535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E0ED1F6A-DA8F-8A6C-7528-8055888B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16" y="2571750"/>
            <a:ext cx="1969161" cy="172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09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79800-76F9-076E-DFF7-AF600EE24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6DB02F-C057-83C9-C69E-0094C746498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Transformer Engine (1</a:t>
            </a:r>
            <a:r>
              <a:rPr lang="en-US" altLang="en-US" sz="3200" baseline="300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st</a:t>
            </a: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gen)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07B3F-86B8-55EC-F278-BC6D3A2FA588}"/>
              </a:ext>
            </a:extLst>
          </p:cNvPr>
          <p:cNvSpPr txBox="1"/>
          <p:nvPr/>
        </p:nvSpPr>
        <p:spPr>
          <a:xfrm>
            <a:off x="2286000" y="4385563"/>
            <a:ext cx="4572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https://www.hardwarezone.com.sg/tech-news-nvidia-h100-gpu-hopper-architecture-building-block-ai-infrastructure-dgx-h100-supercomputer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https://blogs.nvidia.com/blog/h100-transformer-engine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https://docs.nvidia.com/deeplearning/transformer-engine/user-guide/index.html</a:t>
            </a:r>
          </a:p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https://www.nvidia.com/en-us/data-center/technologies/blackwell-architecture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F03B3-78A4-5F0D-7A2D-C467F5D5E3DC}"/>
              </a:ext>
            </a:extLst>
          </p:cNvPr>
          <p:cNvSpPr txBox="1"/>
          <p:nvPr/>
        </p:nvSpPr>
        <p:spPr>
          <a:xfrm>
            <a:off x="2575301" y="915042"/>
            <a:ext cx="3993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Essentially a library that uses the the GPU tensor cores.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091D6-83A8-6F02-387E-C0417D948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08" y="1192041"/>
            <a:ext cx="3251200" cy="264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9BC7A-95E9-D503-B466-A2037374D5CC}"/>
              </a:ext>
            </a:extLst>
          </p:cNvPr>
          <p:cNvSpPr txBox="1"/>
          <p:nvPr/>
        </p:nvSpPr>
        <p:spPr>
          <a:xfrm>
            <a:off x="572473" y="3905230"/>
            <a:ext cx="7559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Transformer Engine uses per-layer statistical analysis to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dynamically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determine the optimal precision (FP16 or FP8) for each layer of a model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achieving the best performance while preserving model accuracy.</a:t>
            </a:r>
          </a:p>
        </p:txBody>
      </p:sp>
      <p:pic>
        <p:nvPicPr>
          <p:cNvPr id="13" name="Picture 12" descr="Diagram of a transformer engine&#10;&#10;AI-generated content may be incorrect.">
            <a:extLst>
              <a:ext uri="{FF2B5EF4-FFF2-40B4-BE49-F238E27FC236}">
                <a16:creationId xmlns:a16="http://schemas.microsoft.com/office/drawing/2014/main" id="{1520215F-A699-BD67-FC01-5BC86A1A5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038" y="1192041"/>
            <a:ext cx="4638433" cy="25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6C11-EF89-D998-E4F0-2DB43D75E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DF3F7CC-2DBF-A990-C6F6-4B012AE15F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Blackwell Transformer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269B82-4425-05FA-05D1-92BA12759F42}"/>
              </a:ext>
            </a:extLst>
          </p:cNvPr>
          <p:cNvSpPr txBox="1"/>
          <p:nvPr/>
        </p:nvSpPr>
        <p:spPr>
          <a:xfrm>
            <a:off x="2286000" y="446986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https://blogs.nvidia.com/blog/h100-transformer-engine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https://docs.nvidia.com/deeplearning/transformer-engine/user-guide/index.html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https://www.nvidia.com/en-us/data-center/technologies/blackwell-architecture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3D976-8764-067C-3874-EA651BB3C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902" y="1116366"/>
            <a:ext cx="4922196" cy="3082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9B9E44-8DD9-2377-098F-B761EE9C67C3}"/>
              </a:ext>
            </a:extLst>
          </p:cNvPr>
          <p:cNvSpPr/>
          <p:nvPr/>
        </p:nvSpPr>
        <p:spPr>
          <a:xfrm>
            <a:off x="5616103" y="3482501"/>
            <a:ext cx="1316476" cy="20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5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4E95-506D-1A76-580C-F1C6F089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EE3ED4-DD62-4E02-FEA4-4EE77F372A9F}"/>
              </a:ext>
            </a:extLst>
          </p:cNvPr>
          <p:cNvSpPr txBox="1"/>
          <p:nvPr/>
        </p:nvSpPr>
        <p:spPr>
          <a:xfrm>
            <a:off x="2286000" y="441747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https://ieeexplore.ieee.org/abstract/document/10962199</a:t>
            </a:r>
            <a:r>
              <a:rPr lang="en-US" sz="10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652DEA-2C0A-896F-99B5-72459FC1A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67" y="804257"/>
            <a:ext cx="5621866" cy="26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7EC81-CE37-2F5F-A666-8CAD5063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42448D48-078A-1A41-933D-A25EF0A2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54" y="1796386"/>
            <a:ext cx="1942193" cy="3862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4185E86-01B4-1141-A736-BFA430724BE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transformer operations could we improve?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11B8F-7C15-238F-A517-4E1DCD40161F}"/>
              </a:ext>
            </a:extLst>
          </p:cNvPr>
          <p:cNvSpPr txBox="1"/>
          <p:nvPr/>
        </p:nvSpPr>
        <p:spPr>
          <a:xfrm>
            <a:off x="361128" y="942836"/>
            <a:ext cx="710958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Used throughout the architecture, particularly in the attention mechanism and feed-forward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Attention Mechanism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The core operation involving: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Query, Key, Value transformations (matrix multiplications)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Scaled dot-product attention: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Multi-head attention which runs multiple attention operations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Layer Normalization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Normalizes the outputs of sub-layers using mean and variance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Residual Connections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(Skip Connections) - Addition operations that help with gradient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Position-wise Feed-Forward Networks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Two linear transformations with a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activation in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Used in the attention mechanism to convert scores to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Encoding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Often implemented using sine and cosine functions of different frequencies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Converting tokens to continuous vector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96B84-5A3B-731B-C323-3609E0B5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638" y="1539105"/>
            <a:ext cx="1845362" cy="2470001"/>
          </a:xfrm>
          <a:prstGeom prst="rect">
            <a:avLst/>
          </a:prstGeom>
        </p:spPr>
      </p:pic>
      <p:pic>
        <p:nvPicPr>
          <p:cNvPr id="8" name="Picture 7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E3A602B0-5B9D-B41B-0DA2-45B6C09CD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724" y="942836"/>
            <a:ext cx="1250692" cy="133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B47773-D41D-C341-7D3C-EA2D3A36884B}"/>
              </a:ext>
            </a:extLst>
          </p:cNvPr>
          <p:cNvSpPr txBox="1"/>
          <p:nvPr/>
        </p:nvSpPr>
        <p:spPr>
          <a:xfrm>
            <a:off x="7080451" y="2164802"/>
            <a:ext cx="9557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Query     Key     Value</a:t>
            </a:r>
          </a:p>
        </p:txBody>
      </p:sp>
      <p:pic>
        <p:nvPicPr>
          <p:cNvPr id="14" name="Picture 13" descr="A graph of a function&#10;&#10;AI-generated content may be incorrect.">
            <a:extLst>
              <a:ext uri="{FF2B5EF4-FFF2-40B4-BE49-F238E27FC236}">
                <a16:creationId xmlns:a16="http://schemas.microsoft.com/office/drawing/2014/main" id="{CB0EE75C-13DF-4FD3-E0CA-918C02F420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923"/>
          <a:stretch/>
        </p:blipFill>
        <p:spPr>
          <a:xfrm>
            <a:off x="7002724" y="4039050"/>
            <a:ext cx="935969" cy="655896"/>
          </a:xfrm>
          <a:prstGeom prst="rect">
            <a:avLst/>
          </a:prstGeom>
        </p:spPr>
      </p:pic>
      <p:pic>
        <p:nvPicPr>
          <p:cNvPr id="20" name="Picture 19" descr="A mathematical equation with a number of symbols&#10;&#10;AI-generated content may be incorrect.">
            <a:extLst>
              <a:ext uri="{FF2B5EF4-FFF2-40B4-BE49-F238E27FC236}">
                <a16:creationId xmlns:a16="http://schemas.microsoft.com/office/drawing/2014/main" id="{366B3823-E91C-59AE-9783-228CCA6B1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3722" y="4119914"/>
            <a:ext cx="915686" cy="3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0B84-4528-1B6C-7517-0AE405766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5BACF95-9BB8-4845-230A-BC5BBB5EEAA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2479C-003C-368C-ACBA-002B22DF33BA}"/>
              </a:ext>
            </a:extLst>
          </p:cNvPr>
          <p:cNvSpPr txBox="1"/>
          <p:nvPr/>
        </p:nvSpPr>
        <p:spPr>
          <a:xfrm>
            <a:off x="2760444" y="4606019"/>
            <a:ext cx="3623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https://images.nvidia.com/content/volta-architecture/pdf/volta-architecture-whitepaper.pdf</a:t>
            </a:r>
            <a:r>
              <a:rPr lang="en-US" sz="700" dirty="0"/>
              <a:t> </a:t>
            </a:r>
          </a:p>
        </p:txBody>
      </p:sp>
      <p:pic>
        <p:nvPicPr>
          <p:cNvPr id="3" name="Picture 2" descr="A diagram of multiplying matrix&#10;&#10;AI-generated content may be incorrect.">
            <a:extLst>
              <a:ext uri="{FF2B5EF4-FFF2-40B4-BE49-F238E27FC236}">
                <a16:creationId xmlns:a16="http://schemas.microsoft.com/office/drawing/2014/main" id="{8BF9D253-2015-04C4-EDB6-DAFEEF15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825" y="1111755"/>
            <a:ext cx="5772344" cy="27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57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2CA0-DE42-DAF3-7FB6-0D9E289A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AC6D28D7-C1CA-5736-6697-831D0AFE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22" y="805844"/>
            <a:ext cx="6652159" cy="3779806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05536D8-301C-E516-8907-6171785FF56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self-attention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05BA-CE52-3C91-A160-5FC4A64345B3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019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513A0-A97B-588D-2DC8-F1D908F7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1595341-F1E6-B469-F0B5-073237C81CB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 spike or not to spike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81383-5476-2390-A334-1BD740A05C63}"/>
              </a:ext>
            </a:extLst>
          </p:cNvPr>
          <p:cNvSpPr txBox="1"/>
          <p:nvPr/>
        </p:nvSpPr>
        <p:spPr>
          <a:xfrm>
            <a:off x="328272" y="799427"/>
            <a:ext cx="82434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Spiking neural networks are more energy efficient than traditional artificial neural networks primarily because: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Event-driven processing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SNNs only process information when neurons fire, unlike traditional ANNs which compute at every time step regardless of input changes. This significantly reduces power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Binary communication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SNNs communicate using discrete spikes (binary events) rather than continuous values, requiring less data transfer and simpler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Temporal encoding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Information in SNNs can be encoded in the timing of spikes, allowing for more efficient data representation compared to the amplitude-based encoding in ANNs.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Reduced precision requirements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SNNs can work with lower precision hardware since they use binary spikes, while ANNs typically need higher precision for gradient calculations.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Closer to biological efficiency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The human brain, which uses spiking neurons, consumes only about 20 watts while performing complex tasks that would require orders of magnitude more power on traditional computing hardware.</a:t>
            </a:r>
          </a:p>
        </p:txBody>
      </p:sp>
      <p:pic>
        <p:nvPicPr>
          <p:cNvPr id="5" name="Picture 4" descr="A diagram of a neuron&#10;&#10;AI-generated content may be incorrect.">
            <a:extLst>
              <a:ext uri="{FF2B5EF4-FFF2-40B4-BE49-F238E27FC236}">
                <a16:creationId xmlns:a16="http://schemas.microsoft.com/office/drawing/2014/main" id="{55A645B3-32C2-A37E-B24A-58F54066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3126136"/>
            <a:ext cx="4191000" cy="17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08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B0D0-414A-D7CD-CAE7-2C7B68D9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DFB2A-7F2C-D46A-2A58-4D77F69D82CE}"/>
              </a:ext>
            </a:extLst>
          </p:cNvPr>
          <p:cNvSpPr txBox="1"/>
          <p:nvPr/>
        </p:nvSpPr>
        <p:spPr>
          <a:xfrm>
            <a:off x="2230017" y="4743358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hlinkClick r:id="rId3"/>
              </a:rPr>
              <a:t>https://www.nature.com/articles/s41467-024-47811-6</a:t>
            </a:r>
            <a:r>
              <a:rPr lang="en-US" sz="900" dirty="0"/>
              <a:t> </a:t>
            </a:r>
          </a:p>
        </p:txBody>
      </p:sp>
      <p:pic>
        <p:nvPicPr>
          <p:cNvPr id="6" name="Picture 5" descr="A diagram of a network diagram&#10;&#10;AI-generated content may be incorrect.">
            <a:extLst>
              <a:ext uri="{FF2B5EF4-FFF2-40B4-BE49-F238E27FC236}">
                <a16:creationId xmlns:a16="http://schemas.microsoft.com/office/drawing/2014/main" id="{6B4ACB8E-2C01-B4CD-1B27-3F322888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079" y="469536"/>
            <a:ext cx="4715246" cy="42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6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52A9-7FC6-EFA3-BB7B-3360CDAD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E4A6786-D31C-8CC3-FC3C-BC8C78E8E9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self-attention mechanism</a:t>
            </a:r>
          </a:p>
        </p:txBody>
      </p:sp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266991BE-5904-C61F-E101-47AFAA4A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22" y="805844"/>
            <a:ext cx="6652159" cy="3779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1EFF9-6102-4875-D345-F2AD704F0C00}"/>
              </a:ext>
            </a:extLst>
          </p:cNvPr>
          <p:cNvSpPr txBox="1"/>
          <p:nvPr/>
        </p:nvSpPr>
        <p:spPr>
          <a:xfrm>
            <a:off x="7961563" y="1062439"/>
            <a:ext cx="10983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AAC = </a:t>
            </a:r>
          </a:p>
          <a:p>
            <a:r>
              <a:rPr lang="en-US" sz="1050" dirty="0">
                <a:solidFill>
                  <a:srgbClr val="FF0000"/>
                </a:solidFill>
              </a:rPr>
              <a:t>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765590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F3FB-7AC1-AA53-D733-B959AAC2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2EF246-BCDC-CA4D-27B2-F1DF4E835BF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AND accumulate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D9F68-F648-6726-04D0-6A0CBFE6DC1A}"/>
              </a:ext>
            </a:extLst>
          </p:cNvPr>
          <p:cNvSpPr txBox="1"/>
          <p:nvPr/>
        </p:nvSpPr>
        <p:spPr>
          <a:xfrm>
            <a:off x="755779" y="1448365"/>
            <a:ext cx="78968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Traditional:</a:t>
            </a:r>
          </a:p>
          <a:p>
            <a:r>
              <a:rPr lang="en-US" sz="1200" dirty="0">
                <a:latin typeface="Monaco" pitchFamily="2" charset="77"/>
              </a:rPr>
              <a:t>output = (input1 × weight1) + (input2 × weight2) + ... + (</a:t>
            </a:r>
            <a:r>
              <a:rPr lang="en-US" sz="1200" dirty="0" err="1">
                <a:latin typeface="Monaco" pitchFamily="2" charset="77"/>
              </a:rPr>
              <a:t>inputN</a:t>
            </a:r>
            <a:r>
              <a:rPr lang="en-US" sz="1200" dirty="0">
                <a:latin typeface="Monaco" pitchFamily="2" charset="77"/>
              </a:rPr>
              <a:t> × </a:t>
            </a:r>
            <a:r>
              <a:rPr lang="en-US" sz="1200" dirty="0" err="1">
                <a:latin typeface="Monaco" pitchFamily="2" charset="77"/>
              </a:rPr>
              <a:t>weightN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endParaRPr lang="en-US" sz="1600" dirty="0"/>
          </a:p>
          <a:p>
            <a:r>
              <a:rPr lang="en-US" sz="1600" b="1" dirty="0"/>
              <a:t>AND accumulate:</a:t>
            </a:r>
          </a:p>
          <a:p>
            <a:r>
              <a:rPr lang="en-US" sz="1200" dirty="0">
                <a:latin typeface="Monaco" pitchFamily="2" charset="77"/>
              </a:rPr>
              <a:t>output = (input1 AND weight1) + (input2 AND weight2) + ... + (</a:t>
            </a:r>
            <a:r>
              <a:rPr lang="en-US" sz="1200" dirty="0" err="1">
                <a:latin typeface="Monaco" pitchFamily="2" charset="77"/>
              </a:rPr>
              <a:t>inputN</a:t>
            </a:r>
            <a:r>
              <a:rPr lang="en-US" sz="1200" dirty="0">
                <a:latin typeface="Monaco" pitchFamily="2" charset="77"/>
              </a:rPr>
              <a:t> AND </a:t>
            </a:r>
            <a:r>
              <a:rPr lang="en-US" sz="1200" dirty="0" err="1">
                <a:latin typeface="Monaco" pitchFamily="2" charset="77"/>
              </a:rPr>
              <a:t>weightN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process essentially counts how many input-weight pairs are both "on" (1) at the same time, which serves as an approximation of multiplication in binary or highly quantized networks.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6777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D61C6-391A-D995-9004-F17EB942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62A317-EB87-517B-2AD8-B98242E03C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Dataflow of transposition calculation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21B5DC9D-1CE7-E404-E2B1-F8938B57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51" y="1259696"/>
            <a:ext cx="5823549" cy="2764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76267-BDE3-DB70-E31B-F3CFEEC02F62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9" name="Picture 8" descr="A diagram of a matrix&#10;&#10;AI-generated content may be incorrect.">
            <a:extLst>
              <a:ext uri="{FF2B5EF4-FFF2-40B4-BE49-F238E27FC236}">
                <a16:creationId xmlns:a16="http://schemas.microsoft.com/office/drawing/2014/main" id="{4BAFF450-D5A8-578C-9DB6-360EDD9AD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3" y="1636806"/>
            <a:ext cx="2910289" cy="24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0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EC2F-9324-4FBD-B673-0D2C68BC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5C6375-59DA-A994-F258-7350A96935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Resource overhead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0E89E-18B7-B6E6-7A0A-3FD071102DF2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5" name="Picture 4" descr="A graph of different architecture&#10;&#10;AI-generated content may be incorrect.">
            <a:extLst>
              <a:ext uri="{FF2B5EF4-FFF2-40B4-BE49-F238E27FC236}">
                <a16:creationId xmlns:a16="http://schemas.microsoft.com/office/drawing/2014/main" id="{1017C551-0B8E-721F-21CD-84BF1B85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88" y="993345"/>
            <a:ext cx="4383960" cy="3329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0EC09-110C-DDA4-D38D-20B02B4795E1}"/>
              </a:ext>
            </a:extLst>
          </p:cNvPr>
          <p:cNvSpPr txBox="1"/>
          <p:nvPr/>
        </p:nvSpPr>
        <p:spPr>
          <a:xfrm>
            <a:off x="6764948" y="1268964"/>
            <a:ext cx="16225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Res. = Residuals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MP = membrane potential</a:t>
            </a:r>
          </a:p>
        </p:txBody>
      </p:sp>
    </p:spTree>
    <p:extLst>
      <p:ext uri="{BB962C8B-B14F-4D97-AF65-F5344CB8AC3E}">
        <p14:creationId xmlns:p14="http://schemas.microsoft.com/office/powerpoint/2010/main" val="2257588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C014-D6C8-A3E4-1837-73415C1F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B9CFD8-F248-8B11-974A-5A3249B1ABF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Comparison with state-of-the-art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92D9-5543-E81D-306C-5F186C7E3C25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4" name="Picture 3" descr="A table of information&#10;&#10;AI-generated content may be incorrect.">
            <a:extLst>
              <a:ext uri="{FF2B5EF4-FFF2-40B4-BE49-F238E27FC236}">
                <a16:creationId xmlns:a16="http://schemas.microsoft.com/office/drawing/2014/main" id="{C64D0735-EC13-8B61-9584-9D66E94F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16" y="939282"/>
            <a:ext cx="6593367" cy="34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0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BEE53-93F5-2DDE-35FE-1D6DD606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7843D82-EF6C-BAEA-64E2-568E6630EA5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architectures of FPGA and ASIC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1E81DDFA-2D4E-3D47-CEAA-B2855E40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33" y="953770"/>
            <a:ext cx="6531428" cy="3503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3F1029-7C2D-5F47-5D10-9E69B88EDE3C}"/>
              </a:ext>
            </a:extLst>
          </p:cNvPr>
          <p:cNvSpPr txBox="1"/>
          <p:nvPr/>
        </p:nvSpPr>
        <p:spPr>
          <a:xfrm>
            <a:off x="2353030" y="44847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680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0D13-F102-1A20-9FB1-CEA1CFFC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8730C-89EB-212B-27EF-9AE2102ECF3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DSP 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E86B5-B683-789D-7815-E17706EAB6B8}"/>
              </a:ext>
            </a:extLst>
          </p:cNvPr>
          <p:cNvSpPr/>
          <p:nvPr/>
        </p:nvSpPr>
        <p:spPr>
          <a:xfrm>
            <a:off x="603606" y="4328378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https://www.synopsys.com/blogs/chip-design/arc-vpx6-digital-signal-processor.html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1A93C4-4124-0CBA-E2ED-91736188B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09" y="1002467"/>
            <a:ext cx="5796781" cy="33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9600-431E-B617-D167-DEF97EF3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10139CD-9C9A-6FED-9215-6F9949B121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2E05D-D04A-751E-FBFC-C01CF42B2A22}"/>
              </a:ext>
            </a:extLst>
          </p:cNvPr>
          <p:cNvSpPr txBox="1"/>
          <p:nvPr/>
        </p:nvSpPr>
        <p:spPr>
          <a:xfrm>
            <a:off x="2760444" y="4606019"/>
            <a:ext cx="3623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https://images.nvidia.com/content/volta-architecture/pdf/volta-architecture-whitepaper.pdf</a:t>
            </a:r>
            <a:r>
              <a:rPr lang="en-US" sz="700" dirty="0"/>
              <a:t> 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DD31AD0-625E-0CA9-14AC-E6864845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927"/>
          <a:stretch/>
        </p:blipFill>
        <p:spPr>
          <a:xfrm>
            <a:off x="1836198" y="903031"/>
            <a:ext cx="5471598" cy="810767"/>
          </a:xfrm>
          <a:prstGeom prst="rect">
            <a:avLst/>
          </a:prstGeom>
        </p:spPr>
      </p:pic>
      <p:pic>
        <p:nvPicPr>
          <p:cNvPr id="10" name="Picture 9" descr="A diagram of a product&#10;&#10;AI-generated content may be incorrect.">
            <a:extLst>
              <a:ext uri="{FF2B5EF4-FFF2-40B4-BE49-F238E27FC236}">
                <a16:creationId xmlns:a16="http://schemas.microsoft.com/office/drawing/2014/main" id="{CF4419F9-304C-B68B-CDCC-1931E8A06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890" y="1804085"/>
            <a:ext cx="5614220" cy="20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9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E1F3-B132-E295-2C0B-239B3919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C2BCEC-89BE-11D2-052E-F471BF3C611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DEEFD-DBF3-F66A-82AB-1E913B0B6EB4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wafer scale engine&#10;&#10;AI-generated content may be incorrect.">
            <a:extLst>
              <a:ext uri="{FF2B5EF4-FFF2-40B4-BE49-F238E27FC236}">
                <a16:creationId xmlns:a16="http://schemas.microsoft.com/office/drawing/2014/main" id="{E07735DB-5266-689C-4562-610BC64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51" y="960545"/>
            <a:ext cx="5032692" cy="3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0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93CEC-1260-8F15-9A47-9EFDEB89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403E1A5-F75A-74DA-4174-45BDCF83D0F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1095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Another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3C974-03A4-43D1-6432-ACC2AEE194EB}"/>
              </a:ext>
            </a:extLst>
          </p:cNvPr>
          <p:cNvSpPr txBox="1"/>
          <p:nvPr/>
        </p:nvSpPr>
        <p:spPr>
          <a:xfrm>
            <a:off x="2285998" y="4632519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https://developer.nvidia.com/blog/easy-introduction-cuda-c-and-c</a:t>
            </a:r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807F5-537C-B97F-F88A-EA89B1CC3F0D}"/>
              </a:ext>
            </a:extLst>
          </p:cNvPr>
          <p:cNvSpPr txBox="1"/>
          <p:nvPr/>
        </p:nvSpPr>
        <p:spPr>
          <a:xfrm>
            <a:off x="-1" y="791301"/>
            <a:ext cx="914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SAXPY stands for “Single-precision A*X Plus Y”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DE2B78-7A3B-41C9-D151-123FFAE7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520" y="1068300"/>
            <a:ext cx="3594956" cy="3489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C5FC-704B-743B-51F2-004336B4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DAB9C18-6C5B-9CDB-4CAB-2BDB3A6848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1235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map a neural network on a GPU?</a:t>
            </a:r>
          </a:p>
        </p:txBody>
      </p:sp>
    </p:spTree>
    <p:extLst>
      <p:ext uri="{BB962C8B-B14F-4D97-AF65-F5344CB8AC3E}">
        <p14:creationId xmlns:p14="http://schemas.microsoft.com/office/powerpoint/2010/main" val="49602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3766-520E-464F-F59D-58E568B9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3BB81AB-D5F5-D0B7-6017-7CEEECC8D7B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D8C89-C454-46CC-889E-EBF4B4F3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097" y="1149950"/>
            <a:ext cx="4113806" cy="2989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65212-E041-CC70-F14A-CC9483012412}"/>
              </a:ext>
            </a:extLst>
          </p:cNvPr>
          <p:cNvSpPr txBox="1"/>
          <p:nvPr/>
        </p:nvSpPr>
        <p:spPr>
          <a:xfrm>
            <a:off x="5327374" y="3363271"/>
            <a:ext cx="159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parallelism can be exploited?</a:t>
            </a:r>
          </a:p>
        </p:txBody>
      </p:sp>
    </p:spTree>
    <p:extLst>
      <p:ext uri="{BB962C8B-B14F-4D97-AF65-F5344CB8AC3E}">
        <p14:creationId xmlns:p14="http://schemas.microsoft.com/office/powerpoint/2010/main" val="74322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8362</TotalTime>
  <Words>3625</Words>
  <Application>Microsoft Macintosh PowerPoint</Application>
  <PresentationFormat>On-screen Show (16:9)</PresentationFormat>
  <Paragraphs>331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Monaco</vt:lpstr>
      <vt:lpstr>NVIDIA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436</cp:revision>
  <cp:lastPrinted>2025-04-28T20:32:45Z</cp:lastPrinted>
  <dcterms:created xsi:type="dcterms:W3CDTF">2020-09-27T22:07:31Z</dcterms:created>
  <dcterms:modified xsi:type="dcterms:W3CDTF">2025-08-14T17:04:40Z</dcterms:modified>
</cp:coreProperties>
</file>